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303" r:id="rId6"/>
    <p:sldId id="310" r:id="rId7"/>
    <p:sldId id="259" r:id="rId8"/>
    <p:sldId id="260" r:id="rId9"/>
    <p:sldId id="279" r:id="rId10"/>
    <p:sldId id="280" r:id="rId11"/>
    <p:sldId id="262" r:id="rId12"/>
    <p:sldId id="315" r:id="rId13"/>
    <p:sldId id="263" r:id="rId14"/>
    <p:sldId id="265" r:id="rId15"/>
    <p:sldId id="268" r:id="rId16"/>
    <p:sldId id="269" r:id="rId17"/>
    <p:sldId id="314" r:id="rId18"/>
    <p:sldId id="286" r:id="rId19"/>
    <p:sldId id="273" r:id="rId20"/>
    <p:sldId id="274" r:id="rId21"/>
    <p:sldId id="27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Sublett" initials="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2D"/>
    <a:srgbClr val="244983"/>
    <a:srgbClr val="3196CF"/>
    <a:srgbClr val="0A5BAC"/>
    <a:srgbClr val="EFB227"/>
    <a:srgbClr val="CB8B0E"/>
    <a:srgbClr val="284A94"/>
    <a:srgbClr val="FBAB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14"/>
    <p:restoredTop sz="94684"/>
  </p:normalViewPr>
  <p:slideViewPr>
    <p:cSldViewPr snapToGrid="0" snapToObjects="1">
      <p:cViewPr varScale="1">
        <p:scale>
          <a:sx n="84" d="100"/>
          <a:sy n="84" d="100"/>
        </p:scale>
        <p:origin x="664" y="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4"/>
      <c:rotY val="350"/>
      <c:rAngAx val="0"/>
    </c:view3D>
    <c:floor>
      <c:thickness val="0"/>
    </c:floor>
    <c:sideWall>
      <c:thickness val="0"/>
    </c:sideWall>
    <c:backWall>
      <c:thickness val="0"/>
    </c:backWall>
    <c:plotArea>
      <c:layout/>
      <c:pie3DChart>
        <c:varyColors val="1"/>
        <c:ser>
          <c:idx val="0"/>
          <c:order val="0"/>
          <c:tx>
            <c:strRef>
              <c:f>Sheet1!$B$1</c:f>
              <c:strCache>
                <c:ptCount val="1"/>
                <c:pt idx="0">
                  <c:v>Percent of Costs</c:v>
                </c:pt>
              </c:strCache>
            </c:strRef>
          </c:tx>
          <c:spPr>
            <a:ln>
              <a:solidFill>
                <a:srgbClr val="4F81BD"/>
              </a:solidFill>
            </a:ln>
            <a:scene3d>
              <a:camera prst="orthographicFront"/>
              <a:lightRig rig="threePt" dir="t"/>
            </a:scene3d>
            <a:sp3d>
              <a:contourClr>
                <a:srgbClr val="000000"/>
              </a:contourClr>
            </a:sp3d>
          </c:spPr>
          <c:dPt>
            <c:idx val="0"/>
            <c:bubble3D val="0"/>
            <c:spPr>
              <a:solidFill>
                <a:srgbClr val="3196CF"/>
              </a:solidFill>
              <a:ln>
                <a:solidFill>
                  <a:srgbClr val="4F81BD"/>
                </a:solidFill>
              </a:ln>
              <a:scene3d>
                <a:camera prst="orthographicFront"/>
                <a:lightRig rig="threePt" dir="t"/>
              </a:scene3d>
              <a:sp3d>
                <a:contourClr>
                  <a:srgbClr val="000000"/>
                </a:contourClr>
              </a:sp3d>
            </c:spPr>
            <c:extLst>
              <c:ext xmlns:c16="http://schemas.microsoft.com/office/drawing/2014/chart" uri="{C3380CC4-5D6E-409C-BE32-E72D297353CC}">
                <c16:uniqueId val="{00000001-15B2-4533-9320-86E2C630AC4A}"/>
              </c:ext>
            </c:extLst>
          </c:dPt>
          <c:dPt>
            <c:idx val="1"/>
            <c:bubble3D val="0"/>
            <c:spPr>
              <a:solidFill>
                <a:srgbClr val="FBAB11"/>
              </a:solidFill>
              <a:ln>
                <a:solidFill>
                  <a:srgbClr val="4F81BD"/>
                </a:solidFill>
              </a:ln>
              <a:scene3d>
                <a:camera prst="orthographicFront"/>
                <a:lightRig rig="threePt" dir="t"/>
              </a:scene3d>
              <a:sp3d>
                <a:contourClr>
                  <a:srgbClr val="000000"/>
                </a:contourClr>
              </a:sp3d>
            </c:spPr>
            <c:extLst>
              <c:ext xmlns:c16="http://schemas.microsoft.com/office/drawing/2014/chart" uri="{C3380CC4-5D6E-409C-BE32-E72D297353CC}">
                <c16:uniqueId val="{00000003-15B2-4533-9320-86E2C630AC4A}"/>
              </c:ext>
            </c:extLst>
          </c:dPt>
          <c:cat>
            <c:strRef>
              <c:f>Sheet1!$A$2:$A$5</c:f>
              <c:strCache>
                <c:ptCount val="2"/>
                <c:pt idx="0">
                  <c:v>Direct Costs</c:v>
                </c:pt>
                <c:pt idx="1">
                  <c:v>Indirect Costs</c:v>
                </c:pt>
              </c:strCache>
            </c:strRef>
          </c:cat>
          <c:val>
            <c:numRef>
              <c:f>Sheet1!$B$2:$B$5</c:f>
              <c:numCache>
                <c:formatCode>General</c:formatCode>
                <c:ptCount val="4"/>
                <c:pt idx="0">
                  <c:v>77</c:v>
                </c:pt>
                <c:pt idx="1">
                  <c:v>23</c:v>
                </c:pt>
              </c:numCache>
            </c:numRef>
          </c:val>
          <c:extLst>
            <c:ext xmlns:c16="http://schemas.microsoft.com/office/drawing/2014/chart" uri="{C3380CC4-5D6E-409C-BE32-E72D297353CC}">
              <c16:uniqueId val="{00000004-15B2-4533-9320-86E2C630AC4A}"/>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0.15533</cdr:y>
    </cdr:from>
    <cdr:to>
      <cdr:x>0.19458</cdr:x>
      <cdr:y>0.26059</cdr:y>
    </cdr:to>
    <cdr:cxnSp macro="">
      <cdr:nvCxnSpPr>
        <cdr:cNvPr id="4" name="Straight Connector 3">
          <a:extLst xmlns:a="http://schemas.openxmlformats.org/drawingml/2006/main">
            <a:ext uri="{FF2B5EF4-FFF2-40B4-BE49-F238E27FC236}">
              <a16:creationId xmlns:a16="http://schemas.microsoft.com/office/drawing/2014/main" id="{3D339D00-502D-41FA-ADDA-F8C0FCBA7212}"/>
            </a:ext>
          </a:extLst>
        </cdr:cNvPr>
        <cdr:cNvCxnSpPr/>
      </cdr:nvCxnSpPr>
      <cdr:spPr>
        <a:xfrm xmlns:a="http://schemas.openxmlformats.org/drawingml/2006/main" flipH="1" flipV="1">
          <a:off x="-3928977" y="493338"/>
          <a:ext cx="643024" cy="334298"/>
        </a:xfrm>
        <a:prstGeom xmlns:a="http://schemas.openxmlformats.org/drawingml/2006/main" prst="line">
          <a:avLst/>
        </a:prstGeom>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0.25474</cdr:x>
      <cdr:y>0.45899</cdr:y>
    </cdr:from>
    <cdr:to>
      <cdr:x>0.8106</cdr:x>
      <cdr:y>0.59181</cdr:y>
    </cdr:to>
    <cdr:sp macro="" textlink="">
      <cdr:nvSpPr>
        <cdr:cNvPr id="21" name="TextBox 20"/>
        <cdr:cNvSpPr txBox="1"/>
      </cdr:nvSpPr>
      <cdr:spPr>
        <a:xfrm xmlns:a="http://schemas.openxmlformats.org/drawingml/2006/main">
          <a:off x="1122483" y="1943705"/>
          <a:ext cx="2449286" cy="5624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CF93F-FF0C-FF4D-85DD-678249256CBC}" type="datetimeFigureOut">
              <a:rPr lang="en-US" smtClean="0"/>
              <a:pPr/>
              <a:t>3/27/2026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96972-384A-6344-B4CB-EEE068DC7C6A}" type="slidenum">
              <a:rPr lang="en-US" smtClean="0"/>
              <a:pPr/>
              <a:t>‹#›</a:t>
            </a:fld>
            <a:endParaRPr lang="en-US"/>
          </a:p>
        </p:txBody>
      </p:sp>
    </p:spTree>
    <p:extLst>
      <p:ext uri="{BB962C8B-B14F-4D97-AF65-F5344CB8AC3E}">
        <p14:creationId xmlns:p14="http://schemas.microsoft.com/office/powerpoint/2010/main" val="3966363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2</a:t>
            </a:fld>
            <a:endParaRPr lang="en-US"/>
          </a:p>
        </p:txBody>
      </p:sp>
    </p:spTree>
    <p:extLst>
      <p:ext uri="{BB962C8B-B14F-4D97-AF65-F5344CB8AC3E}">
        <p14:creationId xmlns:p14="http://schemas.microsoft.com/office/powerpoint/2010/main" val="416763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96972-384A-6344-B4CB-EEE068DC7C6A}" type="slidenum">
              <a:rPr lang="en-US" smtClean="0"/>
              <a:pPr/>
              <a:t>3</a:t>
            </a:fld>
            <a:endParaRPr lang="en-US"/>
          </a:p>
        </p:txBody>
      </p:sp>
    </p:spTree>
    <p:extLst>
      <p:ext uri="{BB962C8B-B14F-4D97-AF65-F5344CB8AC3E}">
        <p14:creationId xmlns:p14="http://schemas.microsoft.com/office/powerpoint/2010/main" val="423999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5</a:t>
            </a:fld>
            <a:endParaRPr lang="en-US"/>
          </a:p>
        </p:txBody>
      </p:sp>
    </p:spTree>
    <p:extLst>
      <p:ext uri="{BB962C8B-B14F-4D97-AF65-F5344CB8AC3E}">
        <p14:creationId xmlns:p14="http://schemas.microsoft.com/office/powerpoint/2010/main" val="199780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6</a:t>
            </a:fld>
            <a:endParaRPr lang="en-US"/>
          </a:p>
        </p:txBody>
      </p:sp>
    </p:spTree>
    <p:extLst>
      <p:ext uri="{BB962C8B-B14F-4D97-AF65-F5344CB8AC3E}">
        <p14:creationId xmlns:p14="http://schemas.microsoft.com/office/powerpoint/2010/main" val="286804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7</a:t>
            </a:fld>
            <a:endParaRPr lang="en-US"/>
          </a:p>
        </p:txBody>
      </p:sp>
    </p:spTree>
    <p:extLst>
      <p:ext uri="{BB962C8B-B14F-4D97-AF65-F5344CB8AC3E}">
        <p14:creationId xmlns:p14="http://schemas.microsoft.com/office/powerpoint/2010/main" val="169876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8</a:t>
            </a:fld>
            <a:endParaRPr lang="en-US"/>
          </a:p>
        </p:txBody>
      </p:sp>
    </p:spTree>
    <p:extLst>
      <p:ext uri="{BB962C8B-B14F-4D97-AF65-F5344CB8AC3E}">
        <p14:creationId xmlns:p14="http://schemas.microsoft.com/office/powerpoint/2010/main" val="263936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11</a:t>
            </a:fld>
            <a:endParaRPr lang="en-US"/>
          </a:p>
        </p:txBody>
      </p:sp>
    </p:spTree>
    <p:extLst>
      <p:ext uri="{BB962C8B-B14F-4D97-AF65-F5344CB8AC3E}">
        <p14:creationId xmlns:p14="http://schemas.microsoft.com/office/powerpoint/2010/main" val="97195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96972-384A-6344-B4CB-EEE068DC7C6A}" type="slidenum">
              <a:rPr lang="en-US" smtClean="0"/>
              <a:pPr/>
              <a:t>13</a:t>
            </a:fld>
            <a:endParaRPr lang="en-US"/>
          </a:p>
        </p:txBody>
      </p:sp>
    </p:spTree>
    <p:extLst>
      <p:ext uri="{BB962C8B-B14F-4D97-AF65-F5344CB8AC3E}">
        <p14:creationId xmlns:p14="http://schemas.microsoft.com/office/powerpoint/2010/main" val="667272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52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314516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88662"/>
            <a:ext cx="2057400" cy="3505961"/>
          </a:xfrm>
          <a:effectLst/>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8662"/>
            <a:ext cx="6019800" cy="35059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289536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54839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effectLst/>
        </p:spPr>
        <p:txBody>
          <a:bodyPr anchor="t"/>
          <a:lstStyle>
            <a:lvl1pPr algn="l">
              <a:defRPr sz="3000" b="1" cap="all">
                <a:solidFill>
                  <a:schemeClr val="tx2"/>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424198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3400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14773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192663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90634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76326"/>
            <a:ext cx="5111750" cy="35182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269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AF7BC3-5339-1F43-A588-9EC4F3AB5FDE}" type="slidenum">
              <a:rPr lang="en-US" smtClean="0"/>
              <a:pPr/>
              <a:t>‹#›</a:t>
            </a:fld>
            <a:endParaRPr lang="en-US"/>
          </a:p>
        </p:txBody>
      </p:sp>
      <p:sp>
        <p:nvSpPr>
          <p:cNvPr id="8" name="Title 1"/>
          <p:cNvSpPr>
            <a:spLocks noGrp="1"/>
          </p:cNvSpPr>
          <p:nvPr>
            <p:ph type="title"/>
          </p:nvPr>
        </p:nvSpPr>
        <p:spPr>
          <a:xfrm>
            <a:off x="457200" y="171957"/>
            <a:ext cx="8229600" cy="780622"/>
          </a:xfrm>
        </p:spPr>
        <p:txBody>
          <a:bodyPr/>
          <a:lstStyle/>
          <a:p>
            <a:r>
              <a:rPr lang="en-US"/>
              <a:t>Click to edit Master title style</a:t>
            </a:r>
          </a:p>
        </p:txBody>
      </p:sp>
    </p:spTree>
    <p:extLst>
      <p:ext uri="{BB962C8B-B14F-4D97-AF65-F5344CB8AC3E}">
        <p14:creationId xmlns:p14="http://schemas.microsoft.com/office/powerpoint/2010/main" val="107365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sp3d>
            <a:bevelT/>
          </a:sp3d>
        </p:spPr>
        <p:txBody>
          <a:bodyPr anchor="b"/>
          <a:lstStyle>
            <a:lvl1pPr algn="l">
              <a:defRPr sz="1500" b="1" baseline="0">
                <a:solidFill>
                  <a:schemeClr val="tx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1173713"/>
            <a:ext cx="5486400" cy="237196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4"/>
            <a:ext cx="5486400" cy="3206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AF7BC3-5339-1F43-A588-9EC4F3AB5FDE}" type="slidenum">
              <a:rPr lang="en-US" smtClean="0"/>
              <a:pPr/>
              <a:t>‹#›</a:t>
            </a:fld>
            <a:endParaRPr lang="en-US"/>
          </a:p>
        </p:txBody>
      </p:sp>
    </p:spTree>
    <p:extLst>
      <p:ext uri="{BB962C8B-B14F-4D97-AF65-F5344CB8AC3E}">
        <p14:creationId xmlns:p14="http://schemas.microsoft.com/office/powerpoint/2010/main" val="156038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393"/>
            <a:ext cx="8229600" cy="78062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4304" y="1200151"/>
            <a:ext cx="8142497"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fld id="{F1AF7BC3-5339-1F43-A588-9EC4F3AB5FDE}" type="slidenum">
              <a:rPr lang="en-US" smtClean="0"/>
              <a:pPr/>
              <a:t>‹#›</a:t>
            </a:fld>
            <a:endParaRPr lang="en-US" dirty="0"/>
          </a:p>
        </p:txBody>
      </p:sp>
    </p:spTree>
    <p:extLst>
      <p:ext uri="{BB962C8B-B14F-4D97-AF65-F5344CB8AC3E}">
        <p14:creationId xmlns:p14="http://schemas.microsoft.com/office/powerpoint/2010/main" val="319108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2400" b="1" kern="1200">
          <a:solidFill>
            <a:schemeClr val="bg1"/>
          </a:solidFill>
          <a:latin typeface="Arial"/>
          <a:ea typeface="+mj-ea"/>
          <a:cs typeface="Arial"/>
        </a:defRPr>
      </a:lvl1pPr>
    </p:titleStyle>
    <p:bodyStyle>
      <a:lvl1pPr marL="182880" indent="-182880" algn="l" defTabSz="342900" rtl="0" eaLnBrk="1" latinLnBrk="0" hangingPunct="1">
        <a:lnSpc>
          <a:spcPct val="125000"/>
        </a:lnSpc>
        <a:spcBef>
          <a:spcPts val="900"/>
        </a:spcBef>
        <a:spcAft>
          <a:spcPts val="450"/>
        </a:spcAft>
        <a:buClr>
          <a:schemeClr val="accent1"/>
        </a:buClr>
        <a:buSzPct val="100000"/>
        <a:buFont typeface="Arial" panose="020B0604020202020204" pitchFamily="34" charset="0"/>
        <a:buChar char="•"/>
        <a:defRPr sz="1800" b="0" kern="1200">
          <a:solidFill>
            <a:schemeClr val="tx2"/>
          </a:solidFill>
          <a:latin typeface="Arial"/>
          <a:ea typeface="+mn-ea"/>
          <a:cs typeface="Arial"/>
        </a:defRPr>
      </a:lvl1pPr>
      <a:lvl2pPr marL="534924" indent="-182880" algn="l" defTabSz="342900" rtl="0" eaLnBrk="1" latinLnBrk="0" hangingPunct="1">
        <a:lnSpc>
          <a:spcPct val="125000"/>
        </a:lnSpc>
        <a:spcBef>
          <a:spcPts val="900"/>
        </a:spcBef>
        <a:buClr>
          <a:schemeClr val="accent1"/>
        </a:buClr>
        <a:buSzPct val="100000"/>
        <a:buFont typeface="Arial" panose="020B0604020202020204" pitchFamily="34" charset="0"/>
        <a:buChar char="•"/>
        <a:defRPr sz="1500" kern="1200">
          <a:solidFill>
            <a:schemeClr val="tx1"/>
          </a:solidFill>
          <a:latin typeface="Arial"/>
          <a:ea typeface="+mn-ea"/>
          <a:cs typeface="Arial"/>
        </a:defRPr>
      </a:lvl2pPr>
      <a:lvl3pPr marL="946404" indent="-182880" algn="l" defTabSz="342900" rtl="0" eaLnBrk="1" latinLnBrk="0" hangingPunct="1">
        <a:lnSpc>
          <a:spcPct val="125000"/>
        </a:lnSpc>
        <a:spcBef>
          <a:spcPts val="900"/>
        </a:spcBef>
        <a:buClr>
          <a:schemeClr val="accent1"/>
        </a:buClr>
        <a:buSzPct val="100000"/>
        <a:buFont typeface="Arial" panose="020B0604020202020204" pitchFamily="34" charset="0"/>
        <a:buChar char="•"/>
        <a:defRPr sz="1350" kern="1200">
          <a:solidFill>
            <a:schemeClr val="accent4">
              <a:lumMod val="75000"/>
            </a:schemeClr>
          </a:solidFill>
          <a:latin typeface="Arial"/>
          <a:ea typeface="+mn-ea"/>
          <a:cs typeface="Arial"/>
        </a:defRPr>
      </a:lvl3pPr>
      <a:lvl4pPr marL="1241298" indent="-182880" algn="l" defTabSz="342900" rtl="0" eaLnBrk="1" latinLnBrk="0" hangingPunct="1">
        <a:lnSpc>
          <a:spcPct val="125000"/>
        </a:lnSpc>
        <a:spcBef>
          <a:spcPts val="900"/>
        </a:spcBef>
        <a:buClr>
          <a:schemeClr val="accent1"/>
        </a:buClr>
        <a:buSzPct val="100000"/>
        <a:buFont typeface="Arial" panose="020B0604020202020204" pitchFamily="34" charset="0"/>
        <a:buChar char="•"/>
        <a:defRPr sz="1200" kern="1200">
          <a:solidFill>
            <a:schemeClr val="tx1">
              <a:lumMod val="75000"/>
            </a:schemeClr>
          </a:solidFill>
          <a:latin typeface="Arial"/>
          <a:ea typeface="+mn-ea"/>
          <a:cs typeface="Arial"/>
        </a:defRPr>
      </a:lvl4pPr>
      <a:lvl5pPr marL="1584198" indent="-182880" algn="l" defTabSz="342900" rtl="0" eaLnBrk="1" latinLnBrk="0" hangingPunct="1">
        <a:lnSpc>
          <a:spcPct val="125000"/>
        </a:lnSpc>
        <a:spcBef>
          <a:spcPts val="900"/>
        </a:spcBef>
        <a:buClr>
          <a:schemeClr val="accent1"/>
        </a:buClr>
        <a:buSzPct val="100000"/>
        <a:buFont typeface="Arial" panose="020B0604020202020204" pitchFamily="34" charset="0"/>
        <a:buChar char="•"/>
        <a:defRPr sz="1200" kern="1200">
          <a:solidFill>
            <a:schemeClr val="tx2"/>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llergyandAsthmaRelief.org"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5574" y="2485410"/>
            <a:ext cx="4827588" cy="2038350"/>
          </a:xfrm>
          <a:effectLst/>
        </p:spPr>
        <p:txBody>
          <a:bodyPr>
            <a:normAutofit/>
          </a:bodyPr>
          <a:lstStyle/>
          <a:p>
            <a:br>
              <a:rPr lang="en-US" sz="2100" dirty="0">
                <a:solidFill>
                  <a:schemeClr val="tx1"/>
                </a:solidFill>
              </a:rPr>
            </a:br>
            <a:r>
              <a:rPr lang="en-US" sz="2100" b="0" dirty="0">
                <a:solidFill>
                  <a:schemeClr val="tx1"/>
                </a:solidFill>
              </a:rPr>
              <a:t>The Allergy and Asthma Expert</a:t>
            </a:r>
          </a:p>
        </p:txBody>
      </p:sp>
    </p:spTree>
    <p:extLst>
      <p:ext uri="{BB962C8B-B14F-4D97-AF65-F5344CB8AC3E}">
        <p14:creationId xmlns:p14="http://schemas.microsoft.com/office/powerpoint/2010/main" val="282929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988"/>
            <a:ext cx="8229600" cy="780622"/>
          </a:xfrm>
        </p:spPr>
        <p:txBody>
          <a:bodyPr>
            <a:normAutofit/>
          </a:bodyPr>
          <a:lstStyle/>
          <a:p>
            <a:r>
              <a:rPr lang="en-US" dirty="0"/>
              <a:t>What to expect from allergist care</a:t>
            </a:r>
          </a:p>
        </p:txBody>
      </p:sp>
      <p:sp>
        <p:nvSpPr>
          <p:cNvPr id="3" name="Content Placeholder 2"/>
          <p:cNvSpPr>
            <a:spLocks noGrp="1"/>
          </p:cNvSpPr>
          <p:nvPr>
            <p:ph idx="1"/>
          </p:nvPr>
        </p:nvSpPr>
        <p:spPr>
          <a:xfrm>
            <a:off x="574304" y="1147774"/>
            <a:ext cx="7311418" cy="3080348"/>
          </a:xfrm>
        </p:spPr>
        <p:txBody>
          <a:bodyPr>
            <a:normAutofit fontScale="70000" lnSpcReduction="20000"/>
          </a:bodyPr>
          <a:lstStyle/>
          <a:p>
            <a:pPr lvl="0">
              <a:lnSpc>
                <a:spcPct val="120000"/>
              </a:lnSpc>
              <a:spcBef>
                <a:spcPts val="0"/>
              </a:spcBef>
              <a:spcAft>
                <a:spcPts val="0"/>
              </a:spcAft>
            </a:pPr>
            <a:r>
              <a:rPr lang="en-US" b="1" dirty="0"/>
              <a:t>Evaluation</a:t>
            </a:r>
          </a:p>
          <a:p>
            <a:pPr lvl="1">
              <a:lnSpc>
                <a:spcPct val="120000"/>
              </a:lnSpc>
            </a:pPr>
            <a:r>
              <a:rPr lang="en-US" dirty="0"/>
              <a:t>Medical history</a:t>
            </a:r>
          </a:p>
          <a:p>
            <a:pPr lvl="1">
              <a:lnSpc>
                <a:spcPct val="120000"/>
              </a:lnSpc>
            </a:pPr>
            <a:r>
              <a:rPr lang="en-US" dirty="0"/>
              <a:t>Physical exam</a:t>
            </a:r>
          </a:p>
          <a:p>
            <a:pPr lvl="1">
              <a:lnSpc>
                <a:spcPct val="120000"/>
              </a:lnSpc>
            </a:pPr>
            <a:r>
              <a:rPr lang="en-US" dirty="0"/>
              <a:t>Testing (allergy and breathing)</a:t>
            </a:r>
          </a:p>
          <a:p>
            <a:pPr>
              <a:lnSpc>
                <a:spcPct val="120000"/>
              </a:lnSpc>
              <a:spcBef>
                <a:spcPts val="1200"/>
              </a:spcBef>
              <a:spcAft>
                <a:spcPts val="0"/>
              </a:spcAft>
            </a:pPr>
            <a:r>
              <a:rPr lang="en-US" b="1" dirty="0"/>
              <a:t>Education and management plans for prevention</a:t>
            </a:r>
          </a:p>
          <a:p>
            <a:pPr lvl="1">
              <a:lnSpc>
                <a:spcPct val="120000"/>
              </a:lnSpc>
            </a:pPr>
            <a:r>
              <a:rPr lang="en-US" dirty="0"/>
              <a:t>Environmental modifications and allergen/trigger avoidance</a:t>
            </a:r>
          </a:p>
          <a:p>
            <a:pPr lvl="1">
              <a:lnSpc>
                <a:spcPct val="120000"/>
              </a:lnSpc>
            </a:pPr>
            <a:r>
              <a:rPr lang="en-US" dirty="0"/>
              <a:t>Self-management plans </a:t>
            </a:r>
          </a:p>
          <a:p>
            <a:pPr lvl="1">
              <a:lnSpc>
                <a:spcPct val="120000"/>
              </a:lnSpc>
            </a:pPr>
            <a:r>
              <a:rPr lang="en-US" dirty="0"/>
              <a:t>Emergency action plans for asthma or severe allergic reactions</a:t>
            </a:r>
          </a:p>
          <a:p>
            <a:pPr>
              <a:lnSpc>
                <a:spcPct val="120000"/>
              </a:lnSpc>
              <a:spcBef>
                <a:spcPts val="1200"/>
              </a:spcBef>
              <a:spcAft>
                <a:spcPts val="0"/>
              </a:spcAft>
            </a:pPr>
            <a:r>
              <a:rPr lang="en-US" b="1" dirty="0"/>
              <a:t>Partnerships with other health care providers and caregivers</a:t>
            </a:r>
          </a:p>
          <a:p>
            <a:pPr>
              <a:lnSpc>
                <a:spcPct val="120000"/>
              </a:lnSpc>
              <a:spcBef>
                <a:spcPts val="1200"/>
              </a:spcBef>
              <a:spcAft>
                <a:spcPts val="0"/>
              </a:spcAft>
            </a:pPr>
            <a:r>
              <a:rPr lang="en-US" b="1" dirty="0"/>
              <a:t>Treatment, including allergy shots (immunotherapy) and biologics</a:t>
            </a:r>
          </a:p>
          <a:p>
            <a:pPr marL="0" indent="0">
              <a:buNone/>
            </a:pPr>
            <a:endParaRPr lang="en-US" dirty="0"/>
          </a:p>
        </p:txBody>
      </p:sp>
      <p:pic>
        <p:nvPicPr>
          <p:cNvPr id="6" name="Picture 5">
            <a:extLst>
              <a:ext uri="{FF2B5EF4-FFF2-40B4-BE49-F238E27FC236}">
                <a16:creationId xmlns:a16="http://schemas.microsoft.com/office/drawing/2014/main" id="{2680CC77-DE13-D340-B1AB-BB3F49C8C0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53548" y="187360"/>
            <a:ext cx="3323303" cy="3396312"/>
          </a:xfrm>
          <a:prstGeom prst="ellipse">
            <a:avLst/>
          </a:prstGeom>
          <a:ln w="508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357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Allergist care results in:</a:t>
            </a:r>
          </a:p>
        </p:txBody>
      </p:sp>
      <p:sp>
        <p:nvSpPr>
          <p:cNvPr id="3" name="Content Placeholder 2"/>
          <p:cNvSpPr>
            <a:spLocks noGrp="1"/>
          </p:cNvSpPr>
          <p:nvPr>
            <p:ph idx="1"/>
          </p:nvPr>
        </p:nvSpPr>
        <p:spPr/>
        <p:txBody>
          <a:bodyPr/>
          <a:lstStyle/>
          <a:p>
            <a:pPr lvl="0"/>
            <a:r>
              <a:rPr lang="en-US" dirty="0">
                <a:solidFill>
                  <a:schemeClr val="tx1"/>
                </a:solidFill>
              </a:rPr>
              <a:t>Greater satisfaction with care.</a:t>
            </a:r>
          </a:p>
          <a:p>
            <a:pPr lvl="0"/>
            <a:r>
              <a:rPr lang="en-US" dirty="0">
                <a:solidFill>
                  <a:schemeClr val="tx1"/>
                </a:solidFill>
              </a:rPr>
              <a:t>Improved quality of life.</a:t>
            </a:r>
          </a:p>
          <a:p>
            <a:pPr lvl="0"/>
            <a:r>
              <a:rPr lang="en-US" dirty="0">
                <a:solidFill>
                  <a:schemeClr val="tx1"/>
                </a:solidFill>
              </a:rPr>
              <a:t>Better outcomes.</a:t>
            </a:r>
          </a:p>
          <a:p>
            <a:pPr lvl="0"/>
            <a:r>
              <a:rPr lang="en-US" dirty="0">
                <a:solidFill>
                  <a:schemeClr val="tx1"/>
                </a:solidFill>
              </a:rPr>
              <a:t>Lower costs.</a:t>
            </a:r>
          </a:p>
        </p:txBody>
      </p:sp>
      <p:pic>
        <p:nvPicPr>
          <p:cNvPr id="9" name="Picture 8" descr="200378156-0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8300" y="548877"/>
            <a:ext cx="1341652" cy="131929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0C28F5E-A110-CB49-9ACC-A7B623D77E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22"/>
          <a:stretch/>
        </p:blipFill>
        <p:spPr>
          <a:xfrm>
            <a:off x="5904040" y="1923453"/>
            <a:ext cx="2684647" cy="2692842"/>
          </a:xfrm>
          <a:prstGeom prst="ellipse">
            <a:avLst/>
          </a:prstGeom>
          <a:ln w="50800">
            <a:solidFill>
              <a:schemeClr val="accent3"/>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C5D2AD52-26B9-B142-8784-F63BF64C18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9961" y="1923453"/>
            <a:ext cx="2128452" cy="2128452"/>
          </a:xfrm>
          <a:prstGeom prst="ellipse">
            <a:avLst/>
          </a:prstGeom>
          <a:ln w="50800">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26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55"/>
            <a:ext cx="8229600" cy="780622"/>
          </a:xfrm>
        </p:spPr>
        <p:txBody>
          <a:bodyPr>
            <a:normAutofit/>
          </a:bodyPr>
          <a:lstStyle/>
          <a:p>
            <a:r>
              <a:rPr lang="en-US" dirty="0"/>
              <a:t>How common is it to find relief after seeing an allergist?</a:t>
            </a:r>
          </a:p>
        </p:txBody>
      </p:sp>
      <p:sp>
        <p:nvSpPr>
          <p:cNvPr id="3" name="Content Placeholder 2"/>
          <p:cNvSpPr>
            <a:spLocks noGrp="1"/>
          </p:cNvSpPr>
          <p:nvPr>
            <p:ph idx="1"/>
          </p:nvPr>
        </p:nvSpPr>
        <p:spPr>
          <a:xfrm>
            <a:off x="1630114" y="1074351"/>
            <a:ext cx="5906495" cy="387350"/>
          </a:xfrm>
        </p:spPr>
        <p:txBody>
          <a:bodyPr>
            <a:normAutofit fontScale="92500" lnSpcReduction="20000"/>
          </a:bodyPr>
          <a:lstStyle/>
          <a:p>
            <a:pPr marL="0" indent="0" algn="ctr">
              <a:buNone/>
            </a:pPr>
            <a:r>
              <a:rPr lang="en-US" dirty="0">
                <a:solidFill>
                  <a:schemeClr val="tx1"/>
                </a:solidFill>
              </a:rPr>
              <a:t>Up to </a:t>
            </a:r>
            <a:r>
              <a:rPr lang="en-US" sz="2700" b="1" dirty="0">
                <a:solidFill>
                  <a:srgbClr val="3196CF"/>
                </a:solidFill>
              </a:rPr>
              <a:t>90% </a:t>
            </a:r>
            <a:r>
              <a:rPr lang="en-US" dirty="0">
                <a:solidFill>
                  <a:schemeClr val="tx1"/>
                </a:solidFill>
              </a:rPr>
              <a:t>of patients with seasonal allergies find relief. </a:t>
            </a:r>
          </a:p>
        </p:txBody>
      </p:sp>
      <p:grpSp>
        <p:nvGrpSpPr>
          <p:cNvPr id="4" name="Group 3"/>
          <p:cNvGrpSpPr/>
          <p:nvPr/>
        </p:nvGrpSpPr>
        <p:grpSpPr>
          <a:xfrm>
            <a:off x="2117211" y="1569851"/>
            <a:ext cx="4922528" cy="915514"/>
            <a:chOff x="1120242" y="4372432"/>
            <a:chExt cx="5438184" cy="1011418"/>
          </a:xfrm>
        </p:grpSpPr>
        <p:sp>
          <p:nvSpPr>
            <p:cNvPr id="5" name="Rectangle 4"/>
            <p:cNvSpPr/>
            <p:nvPr/>
          </p:nvSpPr>
          <p:spPr>
            <a:xfrm>
              <a:off x="1173229"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6" name="Oval 5"/>
            <p:cNvSpPr/>
            <p:nvPr/>
          </p:nvSpPr>
          <p:spPr>
            <a:xfrm>
              <a:off x="1173229"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7" name="Round Same Side Corner Rectangle 6"/>
            <p:cNvSpPr/>
            <p:nvPr/>
          </p:nvSpPr>
          <p:spPr>
            <a:xfrm>
              <a:off x="1120242"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8" name="Rectangle 7"/>
            <p:cNvSpPr/>
            <p:nvPr/>
          </p:nvSpPr>
          <p:spPr>
            <a:xfrm>
              <a:off x="1731997"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9" name="Oval 8"/>
            <p:cNvSpPr/>
            <p:nvPr/>
          </p:nvSpPr>
          <p:spPr>
            <a:xfrm>
              <a:off x="1731997"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0" name="Round Same Side Corner Rectangle 9"/>
            <p:cNvSpPr/>
            <p:nvPr/>
          </p:nvSpPr>
          <p:spPr>
            <a:xfrm>
              <a:off x="1679010"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1" name="Rectangle 10"/>
            <p:cNvSpPr/>
            <p:nvPr/>
          </p:nvSpPr>
          <p:spPr>
            <a:xfrm>
              <a:off x="2321111"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12" name="Oval 11"/>
            <p:cNvSpPr/>
            <p:nvPr/>
          </p:nvSpPr>
          <p:spPr>
            <a:xfrm>
              <a:off x="2321111"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3" name="Round Same Side Corner Rectangle 12"/>
            <p:cNvSpPr/>
            <p:nvPr/>
          </p:nvSpPr>
          <p:spPr>
            <a:xfrm>
              <a:off x="2268124"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4" name="Rectangle 13"/>
            <p:cNvSpPr/>
            <p:nvPr/>
          </p:nvSpPr>
          <p:spPr>
            <a:xfrm>
              <a:off x="2884053" y="5031061"/>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15" name="Oval 14"/>
            <p:cNvSpPr/>
            <p:nvPr/>
          </p:nvSpPr>
          <p:spPr>
            <a:xfrm>
              <a:off x="2884053" y="4376051"/>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6" name="Round Same Side Corner Rectangle 15"/>
            <p:cNvSpPr/>
            <p:nvPr/>
          </p:nvSpPr>
          <p:spPr>
            <a:xfrm>
              <a:off x="2831066" y="4593298"/>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7" name="Rectangle 16"/>
            <p:cNvSpPr/>
            <p:nvPr/>
          </p:nvSpPr>
          <p:spPr>
            <a:xfrm>
              <a:off x="3450056"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18" name="Oval 17"/>
            <p:cNvSpPr/>
            <p:nvPr/>
          </p:nvSpPr>
          <p:spPr>
            <a:xfrm>
              <a:off x="3450056" y="4379670"/>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19" name="Round Same Side Corner Rectangle 18"/>
            <p:cNvSpPr/>
            <p:nvPr/>
          </p:nvSpPr>
          <p:spPr>
            <a:xfrm>
              <a:off x="3397069"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0" name="Rectangle 19"/>
            <p:cNvSpPr/>
            <p:nvPr/>
          </p:nvSpPr>
          <p:spPr>
            <a:xfrm>
              <a:off x="4011414" y="5038299"/>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21" name="Oval 20"/>
            <p:cNvSpPr/>
            <p:nvPr/>
          </p:nvSpPr>
          <p:spPr>
            <a:xfrm>
              <a:off x="4011414" y="4383289"/>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2" name="Round Same Side Corner Rectangle 21"/>
            <p:cNvSpPr/>
            <p:nvPr/>
          </p:nvSpPr>
          <p:spPr>
            <a:xfrm>
              <a:off x="3958427" y="4600536"/>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3" name="Rectangle 22"/>
            <p:cNvSpPr/>
            <p:nvPr/>
          </p:nvSpPr>
          <p:spPr>
            <a:xfrm>
              <a:off x="4570182" y="5038299"/>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24" name="Oval 23"/>
            <p:cNvSpPr/>
            <p:nvPr/>
          </p:nvSpPr>
          <p:spPr>
            <a:xfrm>
              <a:off x="4570182" y="4383289"/>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5" name="Round Same Side Corner Rectangle 24"/>
            <p:cNvSpPr/>
            <p:nvPr/>
          </p:nvSpPr>
          <p:spPr>
            <a:xfrm>
              <a:off x="4517195" y="4600536"/>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6" name="Rectangle 25"/>
            <p:cNvSpPr/>
            <p:nvPr/>
          </p:nvSpPr>
          <p:spPr>
            <a:xfrm>
              <a:off x="5159296" y="5038299"/>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27" name="Oval 26"/>
            <p:cNvSpPr/>
            <p:nvPr/>
          </p:nvSpPr>
          <p:spPr>
            <a:xfrm>
              <a:off x="5159296" y="4383289"/>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8" name="Round Same Side Corner Rectangle 27"/>
            <p:cNvSpPr/>
            <p:nvPr/>
          </p:nvSpPr>
          <p:spPr>
            <a:xfrm>
              <a:off x="5106309" y="4600536"/>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29" name="Rectangle 28"/>
            <p:cNvSpPr/>
            <p:nvPr/>
          </p:nvSpPr>
          <p:spPr>
            <a:xfrm>
              <a:off x="5722238" y="5041918"/>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30" name="Oval 29"/>
            <p:cNvSpPr/>
            <p:nvPr/>
          </p:nvSpPr>
          <p:spPr>
            <a:xfrm>
              <a:off x="5722238" y="4386908"/>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31" name="Round Same Side Corner Rectangle 30"/>
            <p:cNvSpPr/>
            <p:nvPr/>
          </p:nvSpPr>
          <p:spPr>
            <a:xfrm>
              <a:off x="5669251" y="4604155"/>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32" name="Rectangle 31"/>
            <p:cNvSpPr/>
            <p:nvPr/>
          </p:nvSpPr>
          <p:spPr>
            <a:xfrm>
              <a:off x="6288241" y="5031061"/>
              <a:ext cx="221220" cy="341932"/>
            </a:xfrm>
            <a:prstGeom prst="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dist"/>
              <a:r>
                <a:rPr lang="en-US" sz="900">
                  <a:ea typeface="Times New Roman"/>
                  <a:cs typeface="Times New Roman"/>
                </a:rPr>
                <a:t> </a:t>
              </a:r>
              <a:endParaRPr lang="en-US" sz="900">
                <a:ea typeface="ＭＳ 明朝"/>
                <a:cs typeface="Times New Roman"/>
              </a:endParaRPr>
            </a:p>
          </p:txBody>
        </p:sp>
        <p:sp>
          <p:nvSpPr>
            <p:cNvPr id="33" name="Oval 32"/>
            <p:cNvSpPr/>
            <p:nvPr/>
          </p:nvSpPr>
          <p:spPr>
            <a:xfrm>
              <a:off x="6288241" y="4376051"/>
              <a:ext cx="217197" cy="217247"/>
            </a:xfrm>
            <a:prstGeom prst="ellipse">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sp>
          <p:nvSpPr>
            <p:cNvPr id="34" name="Round Same Side Corner Rectangle 33"/>
            <p:cNvSpPr/>
            <p:nvPr/>
          </p:nvSpPr>
          <p:spPr>
            <a:xfrm>
              <a:off x="6235254" y="4593298"/>
              <a:ext cx="323172" cy="437763"/>
            </a:xfrm>
            <a:prstGeom prst="round2Same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pPr algn="dist"/>
              <a:r>
                <a:rPr lang="en-US" sz="900">
                  <a:ea typeface="Times New Roman"/>
                  <a:cs typeface="Times New Roman"/>
                </a:rPr>
                <a:t> </a:t>
              </a:r>
              <a:endParaRPr lang="en-US" sz="900">
                <a:ea typeface="ＭＳ 明朝"/>
                <a:cs typeface="Times New Roman"/>
              </a:endParaRPr>
            </a:p>
          </p:txBody>
        </p:sp>
      </p:grpSp>
      <p:grpSp>
        <p:nvGrpSpPr>
          <p:cNvPr id="71" name="Group 70"/>
          <p:cNvGrpSpPr/>
          <p:nvPr/>
        </p:nvGrpSpPr>
        <p:grpSpPr>
          <a:xfrm>
            <a:off x="2117210" y="3253519"/>
            <a:ext cx="4934504" cy="911174"/>
            <a:chOff x="1697987" y="4363196"/>
            <a:chExt cx="5438184" cy="1004180"/>
          </a:xfrm>
        </p:grpSpPr>
        <p:grpSp>
          <p:nvGrpSpPr>
            <p:cNvPr id="35" name="Group 34"/>
            <p:cNvGrpSpPr/>
            <p:nvPr/>
          </p:nvGrpSpPr>
          <p:grpSpPr>
            <a:xfrm>
              <a:off x="1697987" y="4363196"/>
              <a:ext cx="5438184" cy="1004180"/>
              <a:chOff x="1120242" y="4372432"/>
              <a:chExt cx="5438184" cy="1004180"/>
            </a:xfrm>
          </p:grpSpPr>
          <p:sp>
            <p:nvSpPr>
              <p:cNvPr id="36" name="Rectangle 35"/>
              <p:cNvSpPr/>
              <p:nvPr/>
            </p:nvSpPr>
            <p:spPr>
              <a:xfrm>
                <a:off x="1173229"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37" name="Oval 36"/>
              <p:cNvSpPr/>
              <p:nvPr/>
            </p:nvSpPr>
            <p:spPr>
              <a:xfrm>
                <a:off x="1173229"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38" name="Round Same Side Corner Rectangle 37"/>
              <p:cNvSpPr/>
              <p:nvPr/>
            </p:nvSpPr>
            <p:spPr>
              <a:xfrm>
                <a:off x="1120242"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39" name="Rectangle 38"/>
              <p:cNvSpPr/>
              <p:nvPr/>
            </p:nvSpPr>
            <p:spPr>
              <a:xfrm>
                <a:off x="1731997"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40" name="Oval 39"/>
              <p:cNvSpPr/>
              <p:nvPr/>
            </p:nvSpPr>
            <p:spPr>
              <a:xfrm>
                <a:off x="1731997"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41" name="Round Same Side Corner Rectangle 40"/>
              <p:cNvSpPr/>
              <p:nvPr/>
            </p:nvSpPr>
            <p:spPr>
              <a:xfrm>
                <a:off x="1679010"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42" name="Rectangle 41"/>
              <p:cNvSpPr/>
              <p:nvPr/>
            </p:nvSpPr>
            <p:spPr>
              <a:xfrm>
                <a:off x="2321111"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43" name="Oval 42"/>
              <p:cNvSpPr/>
              <p:nvPr/>
            </p:nvSpPr>
            <p:spPr>
              <a:xfrm>
                <a:off x="2321111"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44" name="Round Same Side Corner Rectangle 43"/>
              <p:cNvSpPr/>
              <p:nvPr/>
            </p:nvSpPr>
            <p:spPr>
              <a:xfrm>
                <a:off x="2268124"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45" name="Rectangle 44"/>
              <p:cNvSpPr/>
              <p:nvPr/>
            </p:nvSpPr>
            <p:spPr>
              <a:xfrm>
                <a:off x="2884053" y="5031061"/>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46" name="Oval 45"/>
              <p:cNvSpPr/>
              <p:nvPr/>
            </p:nvSpPr>
            <p:spPr>
              <a:xfrm>
                <a:off x="2884053" y="4376051"/>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47" name="Round Same Side Corner Rectangle 46"/>
              <p:cNvSpPr/>
              <p:nvPr/>
            </p:nvSpPr>
            <p:spPr>
              <a:xfrm>
                <a:off x="2831066" y="4593298"/>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48" name="Rectangle 47"/>
              <p:cNvSpPr/>
              <p:nvPr/>
            </p:nvSpPr>
            <p:spPr>
              <a:xfrm>
                <a:off x="3450056" y="5027442"/>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49" name="Oval 48"/>
              <p:cNvSpPr/>
              <p:nvPr/>
            </p:nvSpPr>
            <p:spPr>
              <a:xfrm>
                <a:off x="3450056" y="4372432"/>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0" name="Round Same Side Corner Rectangle 49"/>
              <p:cNvSpPr/>
              <p:nvPr/>
            </p:nvSpPr>
            <p:spPr>
              <a:xfrm>
                <a:off x="3397069" y="4589679"/>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1" name="Rectangle 50"/>
              <p:cNvSpPr/>
              <p:nvPr/>
            </p:nvSpPr>
            <p:spPr>
              <a:xfrm>
                <a:off x="4011414" y="5031061"/>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52" name="Oval 51"/>
              <p:cNvSpPr/>
              <p:nvPr/>
            </p:nvSpPr>
            <p:spPr>
              <a:xfrm>
                <a:off x="4011414" y="4376051"/>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3" name="Round Same Side Corner Rectangle 52"/>
              <p:cNvSpPr/>
              <p:nvPr/>
            </p:nvSpPr>
            <p:spPr>
              <a:xfrm>
                <a:off x="3958427" y="4593298"/>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4" name="Rectangle 53"/>
              <p:cNvSpPr/>
              <p:nvPr/>
            </p:nvSpPr>
            <p:spPr>
              <a:xfrm>
                <a:off x="4570182" y="5031061"/>
                <a:ext cx="221220" cy="341932"/>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55" name="Oval 54"/>
              <p:cNvSpPr/>
              <p:nvPr/>
            </p:nvSpPr>
            <p:spPr>
              <a:xfrm>
                <a:off x="4570182" y="4376051"/>
                <a:ext cx="217197" cy="217247"/>
              </a:xfrm>
              <a:prstGeom prst="ellipse">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6" name="Round Same Side Corner Rectangle 55"/>
              <p:cNvSpPr/>
              <p:nvPr/>
            </p:nvSpPr>
            <p:spPr>
              <a:xfrm>
                <a:off x="4517195" y="4593298"/>
                <a:ext cx="323172" cy="437763"/>
              </a:xfrm>
              <a:prstGeom prst="round2Same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7" name="Rectangle 56"/>
              <p:cNvSpPr/>
              <p:nvPr/>
            </p:nvSpPr>
            <p:spPr>
              <a:xfrm>
                <a:off x="5159296" y="5031061"/>
                <a:ext cx="221220" cy="341932"/>
              </a:xfrm>
              <a:prstGeom prst="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58" name="Oval 57"/>
              <p:cNvSpPr/>
              <p:nvPr/>
            </p:nvSpPr>
            <p:spPr>
              <a:xfrm>
                <a:off x="5159296" y="4376051"/>
                <a:ext cx="217197" cy="217247"/>
              </a:xfrm>
              <a:prstGeom prst="ellipse">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59" name="Round Same Side Corner Rectangle 58"/>
              <p:cNvSpPr/>
              <p:nvPr/>
            </p:nvSpPr>
            <p:spPr>
              <a:xfrm>
                <a:off x="5106309" y="4593298"/>
                <a:ext cx="323172" cy="437763"/>
              </a:xfrm>
              <a:prstGeom prst="round2Same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60" name="Rectangle 59"/>
              <p:cNvSpPr/>
              <p:nvPr/>
            </p:nvSpPr>
            <p:spPr>
              <a:xfrm>
                <a:off x="5722238" y="5034680"/>
                <a:ext cx="221220" cy="341932"/>
              </a:xfrm>
              <a:prstGeom prst="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61" name="Oval 60"/>
              <p:cNvSpPr/>
              <p:nvPr/>
            </p:nvSpPr>
            <p:spPr>
              <a:xfrm>
                <a:off x="5722238" y="4379670"/>
                <a:ext cx="217197" cy="217247"/>
              </a:xfrm>
              <a:prstGeom prst="ellipse">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62" name="Round Same Side Corner Rectangle 61"/>
              <p:cNvSpPr/>
              <p:nvPr/>
            </p:nvSpPr>
            <p:spPr>
              <a:xfrm>
                <a:off x="5669251" y="4596917"/>
                <a:ext cx="323172" cy="437763"/>
              </a:xfrm>
              <a:prstGeom prst="round2Same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63" name="Rectangle 62"/>
              <p:cNvSpPr/>
              <p:nvPr/>
            </p:nvSpPr>
            <p:spPr>
              <a:xfrm>
                <a:off x="6288241" y="5031061"/>
                <a:ext cx="221220" cy="341932"/>
              </a:xfrm>
              <a:prstGeom prst="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US" sz="900">
                    <a:ea typeface="Times New Roman"/>
                    <a:cs typeface="Times New Roman"/>
                  </a:rPr>
                  <a:t> </a:t>
                </a:r>
                <a:endParaRPr lang="en-US" sz="900">
                  <a:ea typeface="ＭＳ 明朝"/>
                  <a:cs typeface="Times New Roman"/>
                </a:endParaRPr>
              </a:p>
            </p:txBody>
          </p:sp>
          <p:sp>
            <p:nvSpPr>
              <p:cNvPr id="64" name="Oval 63"/>
              <p:cNvSpPr/>
              <p:nvPr/>
            </p:nvSpPr>
            <p:spPr>
              <a:xfrm>
                <a:off x="6288241" y="4376051"/>
                <a:ext cx="217197" cy="217247"/>
              </a:xfrm>
              <a:prstGeom prst="ellipse">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sp>
            <p:nvSpPr>
              <p:cNvPr id="65" name="Round Same Side Corner Rectangle 64"/>
              <p:cNvSpPr/>
              <p:nvPr/>
            </p:nvSpPr>
            <p:spPr>
              <a:xfrm>
                <a:off x="6235254" y="4593298"/>
                <a:ext cx="323172" cy="437763"/>
              </a:xfrm>
              <a:prstGeom prst="round2SameRect">
                <a:avLst/>
              </a:prstGeom>
              <a:solidFill>
                <a:srgbClr val="FBAB1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lstStyle/>
              <a:p>
                <a:r>
                  <a:rPr lang="en-US" sz="900">
                    <a:ea typeface="Times New Roman"/>
                    <a:cs typeface="Times New Roman"/>
                  </a:rPr>
                  <a:t> </a:t>
                </a:r>
                <a:endParaRPr lang="en-US" sz="900">
                  <a:ea typeface="ＭＳ 明朝"/>
                  <a:cs typeface="Times New Roman"/>
                </a:endParaRPr>
              </a:p>
            </p:txBody>
          </p:sp>
        </p:grpSp>
        <p:grpSp>
          <p:nvGrpSpPr>
            <p:cNvPr id="69" name="Group 68"/>
            <p:cNvGrpSpPr/>
            <p:nvPr/>
          </p:nvGrpSpPr>
          <p:grpSpPr>
            <a:xfrm>
              <a:off x="5684058" y="4364083"/>
              <a:ext cx="280396" cy="1003291"/>
              <a:chOff x="3537256" y="2031043"/>
              <a:chExt cx="287786" cy="1029733"/>
            </a:xfrm>
          </p:grpSpPr>
          <p:sp>
            <p:nvSpPr>
              <p:cNvPr id="66" name="Pie 65"/>
              <p:cNvSpPr/>
              <p:nvPr/>
            </p:nvSpPr>
            <p:spPr>
              <a:xfrm>
                <a:off x="3593490" y="2031043"/>
                <a:ext cx="231552" cy="231551"/>
              </a:xfrm>
              <a:prstGeom prst="pie">
                <a:avLst>
                  <a:gd name="adj1" fmla="val 5426676"/>
                  <a:gd name="adj2" fmla="val 16200000"/>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a:solidFill>
                    <a:schemeClr val="tx1"/>
                  </a:solidFill>
                </a:endParaRPr>
              </a:p>
            </p:txBody>
          </p:sp>
          <p:sp>
            <p:nvSpPr>
              <p:cNvPr id="67" name="Rectangle 66"/>
              <p:cNvSpPr/>
              <p:nvPr/>
            </p:nvSpPr>
            <p:spPr>
              <a:xfrm>
                <a:off x="3593490" y="2662635"/>
                <a:ext cx="114488" cy="398141"/>
              </a:xfrm>
              <a:prstGeom prst="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8" name="Round Single Corner Rectangle 67"/>
              <p:cNvSpPr/>
              <p:nvPr/>
            </p:nvSpPr>
            <p:spPr>
              <a:xfrm flipH="1">
                <a:off x="3537256" y="2253104"/>
                <a:ext cx="170719" cy="455673"/>
              </a:xfrm>
              <a:prstGeom prst="round1Rect">
                <a:avLst/>
              </a:prstGeom>
              <a:solidFill>
                <a:srgbClr val="3196CF"/>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a:p>
            </p:txBody>
          </p:sp>
        </p:grpSp>
      </p:grpSp>
      <p:sp>
        <p:nvSpPr>
          <p:cNvPr id="72" name="Content Placeholder 2"/>
          <p:cNvSpPr txBox="1">
            <a:spLocks/>
          </p:cNvSpPr>
          <p:nvPr/>
        </p:nvSpPr>
        <p:spPr>
          <a:xfrm>
            <a:off x="1645027" y="2813642"/>
            <a:ext cx="5892384" cy="683684"/>
          </a:xfrm>
          <a:prstGeom prst="rect">
            <a:avLst/>
          </a:prstGeom>
        </p:spPr>
        <p:txBody>
          <a:bodyPr vert="horz" lIns="68580" tIns="34290" rIns="68580" bIns="34290" rtlCol="0">
            <a:normAutofit/>
          </a:bodyPr>
          <a:lstStyle>
            <a:lvl1pPr marL="457200" indent="-457200" algn="l" defTabSz="457200" rtl="0" eaLnBrk="1" latinLnBrk="0" hangingPunct="1">
              <a:lnSpc>
                <a:spcPts val="2400"/>
              </a:lnSpc>
              <a:spcBef>
                <a:spcPts val="600"/>
              </a:spcBef>
              <a:spcAft>
                <a:spcPts val="600"/>
              </a:spcAft>
              <a:buSzPct val="80000"/>
              <a:buFont typeface="Wingdings" charset="2"/>
              <a:buChar char="§"/>
              <a:defRPr sz="2400" b="0" kern="1200">
                <a:solidFill>
                  <a:srgbClr val="244983"/>
                </a:solidFill>
                <a:latin typeface="Arial"/>
                <a:ea typeface="+mn-ea"/>
                <a:cs typeface="Arial"/>
              </a:defRPr>
            </a:lvl1pPr>
            <a:lvl2pPr marL="1078992" indent="-342900" algn="l" defTabSz="457200" rtl="0" eaLnBrk="1" latinLnBrk="0" hangingPunct="1">
              <a:spcBef>
                <a:spcPct val="20000"/>
              </a:spcBef>
              <a:buFont typeface="Wingdings" charset="2"/>
              <a:buChar char="§"/>
              <a:defRPr sz="2000" kern="1200">
                <a:solidFill>
                  <a:srgbClr val="3196CF"/>
                </a:solidFill>
                <a:latin typeface="Arial"/>
                <a:ea typeface="+mn-ea"/>
                <a:cs typeface="Arial"/>
              </a:defRPr>
            </a:lvl2pPr>
            <a:lvl3pPr marL="1627632" indent="-342900" algn="l" defTabSz="457200" rtl="0" eaLnBrk="1" latinLnBrk="0" hangingPunct="1">
              <a:spcBef>
                <a:spcPct val="20000"/>
              </a:spcBef>
              <a:buFont typeface="Wingdings" charset="2"/>
              <a:buChar char="§"/>
              <a:defRPr sz="1800" kern="1200">
                <a:solidFill>
                  <a:srgbClr val="244983"/>
                </a:solidFill>
                <a:latin typeface="Arial"/>
                <a:ea typeface="+mn-ea"/>
                <a:cs typeface="Arial"/>
              </a:defRPr>
            </a:lvl3pPr>
            <a:lvl4pPr marL="2020824" indent="-285750" algn="l" defTabSz="457200" rtl="0" eaLnBrk="1" latinLnBrk="0" hangingPunct="1">
              <a:spcBef>
                <a:spcPct val="20000"/>
              </a:spcBef>
              <a:buFont typeface="Wingdings" charset="2"/>
              <a:buChar char="§"/>
              <a:defRPr sz="1600" kern="1200">
                <a:solidFill>
                  <a:srgbClr val="244983"/>
                </a:solidFill>
                <a:latin typeface="Arial"/>
                <a:ea typeface="+mn-ea"/>
                <a:cs typeface="Arial"/>
              </a:defRPr>
            </a:lvl4pPr>
            <a:lvl5pPr marL="2478024" indent="-285750" algn="l" defTabSz="457200" rtl="0" eaLnBrk="1" latinLnBrk="0" hangingPunct="1">
              <a:spcBef>
                <a:spcPct val="20000"/>
              </a:spcBef>
              <a:buFont typeface="Wingdings" charset="2"/>
              <a:buChar char="§"/>
              <a:defRPr sz="1600" kern="1200">
                <a:solidFill>
                  <a:srgbClr val="24498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tx1"/>
                </a:solidFill>
              </a:rPr>
              <a:t>Up to </a:t>
            </a:r>
            <a:r>
              <a:rPr lang="en-US" sz="2700" b="1" dirty="0">
                <a:solidFill>
                  <a:srgbClr val="3196CF"/>
                </a:solidFill>
              </a:rPr>
              <a:t>80%</a:t>
            </a:r>
            <a:r>
              <a:rPr lang="en-US" sz="1800" dirty="0"/>
              <a:t> </a:t>
            </a:r>
            <a:r>
              <a:rPr lang="en-US" sz="1800" dirty="0">
                <a:solidFill>
                  <a:schemeClr val="tx1"/>
                </a:solidFill>
              </a:rPr>
              <a:t>with year-round allergies find relief.</a:t>
            </a:r>
          </a:p>
        </p:txBody>
      </p:sp>
    </p:spTree>
    <p:extLst>
      <p:ext uri="{BB962C8B-B14F-4D97-AF65-F5344CB8AC3E}">
        <p14:creationId xmlns:p14="http://schemas.microsoft.com/office/powerpoint/2010/main" val="60798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15" y="77924"/>
            <a:ext cx="8229600" cy="780622"/>
          </a:xfrm>
        </p:spPr>
        <p:txBody>
          <a:bodyPr>
            <a:normAutofit/>
          </a:bodyPr>
          <a:lstStyle/>
          <a:p>
            <a:r>
              <a:rPr lang="en-US" dirty="0"/>
              <a:t>Research shows asthma patients cared </a:t>
            </a:r>
            <a:br>
              <a:rPr lang="en-US" dirty="0"/>
            </a:br>
            <a:r>
              <a:rPr lang="en-US" dirty="0"/>
              <a:t>for by allergists have:</a:t>
            </a:r>
          </a:p>
        </p:txBody>
      </p:sp>
      <p:sp>
        <p:nvSpPr>
          <p:cNvPr id="3" name="Content Placeholder 2"/>
          <p:cNvSpPr>
            <a:spLocks noGrp="1"/>
          </p:cNvSpPr>
          <p:nvPr>
            <p:ph idx="1"/>
          </p:nvPr>
        </p:nvSpPr>
        <p:spPr>
          <a:xfrm>
            <a:off x="836245" y="1426928"/>
            <a:ext cx="4374851" cy="3383922"/>
          </a:xfrm>
        </p:spPr>
        <p:txBody>
          <a:bodyPr>
            <a:normAutofit/>
          </a:bodyPr>
          <a:lstStyle/>
          <a:p>
            <a:pPr lvl="0">
              <a:lnSpc>
                <a:spcPct val="110000"/>
              </a:lnSpc>
            </a:pPr>
            <a:r>
              <a:rPr lang="en-US" b="1" dirty="0">
                <a:solidFill>
                  <a:srgbClr val="3196CF"/>
                </a:solidFill>
              </a:rPr>
              <a:t>Fewer</a:t>
            </a:r>
            <a:r>
              <a:rPr lang="en-US" dirty="0"/>
              <a:t> </a:t>
            </a:r>
            <a:r>
              <a:rPr lang="en-US" dirty="0">
                <a:solidFill>
                  <a:schemeClr val="tx1"/>
                </a:solidFill>
              </a:rPr>
              <a:t>emergency care visits.</a:t>
            </a:r>
          </a:p>
          <a:p>
            <a:pPr lvl="0">
              <a:lnSpc>
                <a:spcPct val="110000"/>
              </a:lnSpc>
            </a:pPr>
            <a:r>
              <a:rPr lang="en-US" b="1" dirty="0">
                <a:solidFill>
                  <a:srgbClr val="3196CF"/>
                </a:solidFill>
              </a:rPr>
              <a:t>Fewer</a:t>
            </a:r>
            <a:r>
              <a:rPr lang="en-US" dirty="0"/>
              <a:t> </a:t>
            </a:r>
            <a:r>
              <a:rPr lang="en-US" dirty="0">
                <a:solidFill>
                  <a:schemeClr val="tx1"/>
                </a:solidFill>
              </a:rPr>
              <a:t>hospitalizations.</a:t>
            </a:r>
          </a:p>
          <a:p>
            <a:pPr lvl="0">
              <a:lnSpc>
                <a:spcPct val="110000"/>
              </a:lnSpc>
            </a:pPr>
            <a:r>
              <a:rPr lang="en-US" b="1" dirty="0">
                <a:solidFill>
                  <a:srgbClr val="3196CF"/>
                </a:solidFill>
              </a:rPr>
              <a:t>Reduced</a:t>
            </a:r>
            <a:r>
              <a:rPr lang="en-US" dirty="0"/>
              <a:t> </a:t>
            </a:r>
            <a:r>
              <a:rPr lang="en-US" dirty="0">
                <a:solidFill>
                  <a:schemeClr val="tx1"/>
                </a:solidFill>
              </a:rPr>
              <a:t>lengths of hospital stays.</a:t>
            </a:r>
          </a:p>
          <a:p>
            <a:pPr lvl="0">
              <a:lnSpc>
                <a:spcPct val="110000"/>
              </a:lnSpc>
            </a:pPr>
            <a:r>
              <a:rPr lang="en-US" b="1" dirty="0">
                <a:solidFill>
                  <a:srgbClr val="3196CF"/>
                </a:solidFill>
              </a:rPr>
              <a:t>Fewer</a:t>
            </a:r>
            <a:r>
              <a:rPr lang="en-US" dirty="0"/>
              <a:t> </a:t>
            </a:r>
            <a:r>
              <a:rPr lang="en-US" dirty="0">
                <a:solidFill>
                  <a:schemeClr val="tx1"/>
                </a:solidFill>
              </a:rPr>
              <a:t>sick care office visits.</a:t>
            </a:r>
          </a:p>
          <a:p>
            <a:pPr lvl="0">
              <a:lnSpc>
                <a:spcPct val="110000"/>
              </a:lnSpc>
            </a:pPr>
            <a:r>
              <a:rPr lang="en-US" b="1" dirty="0">
                <a:solidFill>
                  <a:srgbClr val="3196CF"/>
                </a:solidFill>
              </a:rPr>
              <a:t>Fewer</a:t>
            </a:r>
            <a:r>
              <a:rPr lang="en-US" dirty="0"/>
              <a:t> </a:t>
            </a:r>
            <a:r>
              <a:rPr lang="en-US" dirty="0">
                <a:solidFill>
                  <a:schemeClr val="tx1"/>
                </a:solidFill>
              </a:rPr>
              <a:t>days missed of work and school.</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8225" y="1387600"/>
            <a:ext cx="2408025" cy="24030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105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6E52-8540-4E53-AF98-B19E1962C58B}"/>
              </a:ext>
            </a:extLst>
          </p:cNvPr>
          <p:cNvSpPr>
            <a:spLocks noGrp="1"/>
          </p:cNvSpPr>
          <p:nvPr>
            <p:ph type="title"/>
          </p:nvPr>
        </p:nvSpPr>
        <p:spPr/>
        <p:txBody>
          <a:bodyPr>
            <a:normAutofit/>
          </a:bodyPr>
          <a:lstStyle/>
          <a:p>
            <a:r>
              <a:rPr lang="en-US" dirty="0"/>
              <a:t>Specialist treatment saves healthcare costs.		</a:t>
            </a:r>
          </a:p>
        </p:txBody>
      </p:sp>
      <p:sp>
        <p:nvSpPr>
          <p:cNvPr id="3" name="Content Placeholder 2">
            <a:extLst>
              <a:ext uri="{FF2B5EF4-FFF2-40B4-BE49-F238E27FC236}">
                <a16:creationId xmlns:a16="http://schemas.microsoft.com/office/drawing/2014/main" id="{91F3A77D-BC7B-47B6-BFB5-37C9221AF96F}"/>
              </a:ext>
            </a:extLst>
          </p:cNvPr>
          <p:cNvSpPr>
            <a:spLocks noGrp="1"/>
          </p:cNvSpPr>
          <p:nvPr>
            <p:ph idx="1"/>
          </p:nvPr>
        </p:nvSpPr>
        <p:spPr>
          <a:xfrm>
            <a:off x="850869" y="1887675"/>
            <a:ext cx="4168373" cy="1840034"/>
          </a:xfrm>
        </p:spPr>
        <p:txBody>
          <a:bodyPr/>
          <a:lstStyle/>
          <a:p>
            <a:pPr marL="0" indent="0">
              <a:lnSpc>
                <a:spcPts val="2800"/>
              </a:lnSpc>
              <a:buNone/>
            </a:pPr>
            <a:r>
              <a:rPr lang="en-US" sz="2400" dirty="0">
                <a:solidFill>
                  <a:schemeClr val="tx1"/>
                </a:solidFill>
              </a:rPr>
              <a:t>Less time at the doctor, </a:t>
            </a:r>
            <a:br>
              <a:rPr lang="en-US" sz="2400" dirty="0">
                <a:solidFill>
                  <a:schemeClr val="tx1"/>
                </a:solidFill>
              </a:rPr>
            </a:br>
            <a:r>
              <a:rPr lang="en-US" sz="2400" dirty="0">
                <a:solidFill>
                  <a:schemeClr val="tx1"/>
                </a:solidFill>
              </a:rPr>
              <a:t>in the ED or the hospital </a:t>
            </a:r>
            <a:br>
              <a:rPr lang="en-US" sz="2400" dirty="0">
                <a:solidFill>
                  <a:schemeClr val="tx1"/>
                </a:solidFill>
              </a:rPr>
            </a:br>
            <a:r>
              <a:rPr lang="en-US" sz="2400" dirty="0">
                <a:solidFill>
                  <a:schemeClr val="tx1"/>
                </a:solidFill>
              </a:rPr>
              <a:t>saves healthcare dollars</a:t>
            </a:r>
          </a:p>
          <a:p>
            <a:endParaRPr lang="en-US" sz="2400" dirty="0"/>
          </a:p>
          <a:p>
            <a:pPr marL="0" indent="0">
              <a:buNone/>
            </a:pPr>
            <a:endParaRPr lang="en-US" dirty="0"/>
          </a:p>
        </p:txBody>
      </p:sp>
      <p:pic>
        <p:nvPicPr>
          <p:cNvPr id="10" name="Picture 9">
            <a:extLst>
              <a:ext uri="{FF2B5EF4-FFF2-40B4-BE49-F238E27FC236}">
                <a16:creationId xmlns:a16="http://schemas.microsoft.com/office/drawing/2014/main" id="{C244B2EB-C39C-8A4A-923B-5AEFE4B132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57"/>
          <a:stretch/>
        </p:blipFill>
        <p:spPr>
          <a:xfrm>
            <a:off x="5209313" y="1439263"/>
            <a:ext cx="2835254" cy="2835254"/>
          </a:xfrm>
          <a:prstGeom prst="ellipse">
            <a:avLst/>
          </a:prstGeom>
          <a:ln w="50800">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474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0622"/>
          </a:xfrm>
        </p:spPr>
        <p:txBody>
          <a:bodyPr/>
          <a:lstStyle/>
          <a:p>
            <a:r>
              <a:rPr lang="en-US" dirty="0"/>
              <a:t>Improved asthma outcomes</a:t>
            </a:r>
          </a:p>
        </p:txBody>
      </p:sp>
      <p:sp>
        <p:nvSpPr>
          <p:cNvPr id="3" name="Content Placeholder 2"/>
          <p:cNvSpPr>
            <a:spLocks noGrp="1"/>
          </p:cNvSpPr>
          <p:nvPr>
            <p:ph idx="1"/>
          </p:nvPr>
        </p:nvSpPr>
        <p:spPr>
          <a:xfrm>
            <a:off x="1630406" y="598441"/>
            <a:ext cx="6106873" cy="3639823"/>
          </a:xfrm>
        </p:spPr>
        <p:txBody>
          <a:bodyPr>
            <a:normAutofit fontScale="47500" lnSpcReduction="20000"/>
          </a:bodyPr>
          <a:lstStyle/>
          <a:p>
            <a:endParaRPr lang="en-US" dirty="0"/>
          </a:p>
          <a:p>
            <a:endParaRPr lang="en-US" dirty="0"/>
          </a:p>
          <a:p>
            <a:pPr marL="0" indent="0">
              <a:buNone/>
            </a:pPr>
            <a:endParaRPr lang="en-US" dirty="0"/>
          </a:p>
          <a:p>
            <a:endParaRPr lang="en-US" dirty="0"/>
          </a:p>
          <a:p>
            <a:endParaRPr lang="en-US" dirty="0"/>
          </a:p>
          <a:p>
            <a:endParaRPr lang="en-US" dirty="0"/>
          </a:p>
          <a:p>
            <a:endParaRPr lang="en-US" dirty="0"/>
          </a:p>
          <a:p>
            <a:pPr>
              <a:spcBef>
                <a:spcPts val="900"/>
              </a:spcBef>
              <a:buNone/>
            </a:pPr>
            <a:r>
              <a:rPr lang="en-US" sz="2100" dirty="0">
                <a:solidFill>
                  <a:schemeClr val="tx1"/>
                </a:solidFill>
              </a:rPr>
              <a:t>	</a:t>
            </a:r>
            <a:r>
              <a:rPr lang="en-US" sz="2500" dirty="0">
                <a:solidFill>
                  <a:schemeClr val="tx1"/>
                </a:solidFill>
              </a:rPr>
              <a:t>A growing body of evidence demonstrates that allergist care improves outcomes for asthma patients, with better symptom control, fewer severe episodes, and improved adherence to medications.  </a:t>
            </a:r>
          </a:p>
          <a:p>
            <a:pPr>
              <a:spcBef>
                <a:spcPts val="900"/>
              </a:spcBef>
              <a:buNone/>
            </a:pPr>
            <a:r>
              <a:rPr lang="en-US" sz="2500" dirty="0">
                <a:solidFill>
                  <a:schemeClr val="tx1"/>
                </a:solidFill>
              </a:rPr>
              <a:t>    This means that patients are significantly more able to enjoy activities, attend work, and have an overall improved quality of life. It also means less cost to both patients and the health care system. </a:t>
            </a:r>
          </a:p>
        </p:txBody>
      </p:sp>
      <p:pic>
        <p:nvPicPr>
          <p:cNvPr id="8" name="Picture 7" descr="8651178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2079" y="1179590"/>
            <a:ext cx="1983875" cy="1322583"/>
          </a:xfrm>
          <a:prstGeom prst="round2DiagRect">
            <a:avLst/>
          </a:prstGeom>
          <a:noFill/>
          <a:ln w="50800" cap="sq">
            <a:solidFill>
              <a:srgbClr val="FFBF2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0" h="0"/>
            <a:contourClr>
              <a:srgbClr val="FFFFFF"/>
            </a:contourClr>
          </a:sp3d>
        </p:spPr>
      </p:pic>
      <p:pic>
        <p:nvPicPr>
          <p:cNvPr id="5" name="Picture 4" descr="8311597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6305" y="1148689"/>
            <a:ext cx="2076575" cy="1384383"/>
          </a:xfrm>
          <a:prstGeom prst="round2DiagRect">
            <a:avLst/>
          </a:prstGeom>
          <a:solidFill>
            <a:srgbClr val="FFBF2D"/>
          </a:solidFill>
          <a:ln w="50800" cap="sq">
            <a:solidFill>
              <a:srgbClr val="FFBF2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0" h="19050"/>
            <a:contourClr>
              <a:srgbClr val="FFFFFF"/>
            </a:contourClr>
          </a:sp3d>
        </p:spPr>
      </p:pic>
    </p:spTree>
    <p:extLst>
      <p:ext uri="{BB962C8B-B14F-4D97-AF65-F5344CB8AC3E}">
        <p14:creationId xmlns:p14="http://schemas.microsoft.com/office/powerpoint/2010/main" val="274857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62"/>
            <a:ext cx="8229600" cy="780622"/>
          </a:xfrm>
        </p:spPr>
        <p:txBody>
          <a:bodyPr>
            <a:normAutofit/>
          </a:bodyPr>
          <a:lstStyle/>
          <a:p>
            <a:r>
              <a:rPr lang="en-US" dirty="0"/>
              <a:t>National government guidelines recommend </a:t>
            </a:r>
            <a:br>
              <a:rPr lang="en-US" dirty="0"/>
            </a:br>
            <a:r>
              <a:rPr lang="en-US" dirty="0"/>
              <a:t>specialist care if patient:</a:t>
            </a:r>
          </a:p>
        </p:txBody>
      </p:sp>
      <p:sp>
        <p:nvSpPr>
          <p:cNvPr id="3" name="Content Placeholder 2"/>
          <p:cNvSpPr>
            <a:spLocks noGrp="1"/>
          </p:cNvSpPr>
          <p:nvPr>
            <p:ph idx="1"/>
          </p:nvPr>
        </p:nvSpPr>
        <p:spPr>
          <a:xfrm>
            <a:off x="500751" y="1117714"/>
            <a:ext cx="8142497" cy="3051163"/>
          </a:xfrm>
        </p:spPr>
        <p:txBody>
          <a:bodyPr>
            <a:normAutofit fontScale="92500" lnSpcReduction="20000"/>
          </a:bodyPr>
          <a:lstStyle/>
          <a:p>
            <a:pPr>
              <a:spcAft>
                <a:spcPts val="0"/>
              </a:spcAft>
            </a:pPr>
            <a:r>
              <a:rPr lang="en-US" dirty="0">
                <a:solidFill>
                  <a:schemeClr val="tx1"/>
                </a:solidFill>
              </a:rPr>
              <a:t>Has asthma symptoms every day and often at </a:t>
            </a:r>
            <a:br>
              <a:rPr lang="en-US" dirty="0">
                <a:solidFill>
                  <a:schemeClr val="tx1"/>
                </a:solidFill>
              </a:rPr>
            </a:br>
            <a:r>
              <a:rPr lang="en-US" dirty="0">
                <a:solidFill>
                  <a:schemeClr val="tx1"/>
                </a:solidFill>
              </a:rPr>
              <a:t>night that limit activity.</a:t>
            </a:r>
          </a:p>
          <a:p>
            <a:pPr>
              <a:spcAft>
                <a:spcPts val="0"/>
              </a:spcAft>
            </a:pPr>
            <a:r>
              <a:rPr lang="en-US" dirty="0">
                <a:solidFill>
                  <a:schemeClr val="tx1"/>
                </a:solidFill>
              </a:rPr>
              <a:t>Has had a life-threatening asthma attack.</a:t>
            </a:r>
          </a:p>
          <a:p>
            <a:pPr>
              <a:spcAft>
                <a:spcPts val="0"/>
              </a:spcAft>
            </a:pPr>
            <a:r>
              <a:rPr lang="en-US" dirty="0">
                <a:solidFill>
                  <a:schemeClr val="tx1"/>
                </a:solidFill>
              </a:rPr>
              <a:t>Does not meet asthma treatment goals after three </a:t>
            </a:r>
            <a:br>
              <a:rPr lang="en-US" dirty="0">
                <a:solidFill>
                  <a:schemeClr val="tx1"/>
                </a:solidFill>
              </a:rPr>
            </a:br>
            <a:r>
              <a:rPr lang="en-US" dirty="0">
                <a:solidFill>
                  <a:schemeClr val="tx1"/>
                </a:solidFill>
              </a:rPr>
              <a:t>to six months or doesn’t respond to treatment.</a:t>
            </a:r>
          </a:p>
          <a:p>
            <a:pPr>
              <a:spcAft>
                <a:spcPts val="0"/>
              </a:spcAft>
            </a:pPr>
            <a:r>
              <a:rPr lang="en-US" dirty="0">
                <a:solidFill>
                  <a:schemeClr val="tx1"/>
                </a:solidFill>
              </a:rPr>
              <a:t>Has unusual or hard to diagnose symptoms. </a:t>
            </a:r>
          </a:p>
          <a:p>
            <a:pPr>
              <a:spcAft>
                <a:spcPts val="0"/>
              </a:spcAft>
            </a:pPr>
            <a:r>
              <a:rPr lang="en-US" dirty="0">
                <a:solidFill>
                  <a:schemeClr val="tx1"/>
                </a:solidFill>
              </a:rPr>
              <a:t>Has other conditions such as severe hay fever or </a:t>
            </a:r>
            <a:br>
              <a:rPr lang="en-US" dirty="0">
                <a:solidFill>
                  <a:schemeClr val="tx1"/>
                </a:solidFill>
              </a:rPr>
            </a:br>
            <a:r>
              <a:rPr lang="en-US" dirty="0">
                <a:solidFill>
                  <a:schemeClr val="tx1"/>
                </a:solidFill>
              </a:rPr>
              <a:t>sinusitis that complicate asthma or make it hard to diagnose.</a:t>
            </a:r>
          </a:p>
          <a:p>
            <a:pPr>
              <a:spcAft>
                <a:spcPts val="0"/>
              </a:spcAft>
            </a:pPr>
            <a:r>
              <a:rPr lang="en-US" dirty="0">
                <a:solidFill>
                  <a:schemeClr val="tx1"/>
                </a:solidFill>
              </a:rPr>
              <a:t>Needs more tests to find out what causes symptoms</a:t>
            </a:r>
            <a:r>
              <a:rPr lang="en-US" dirty="0"/>
              <a:t>. </a:t>
            </a:r>
          </a:p>
        </p:txBody>
      </p:sp>
      <p:pic>
        <p:nvPicPr>
          <p:cNvPr id="7" name="Picture 6">
            <a:extLst>
              <a:ext uri="{FF2B5EF4-FFF2-40B4-BE49-F238E27FC236}">
                <a16:creationId xmlns:a16="http://schemas.microsoft.com/office/drawing/2014/main" id="{4D16D4DE-D4ED-4648-AEFF-15847EAFF5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16"/>
          <a:stretch/>
        </p:blipFill>
        <p:spPr>
          <a:xfrm>
            <a:off x="5791199" y="717753"/>
            <a:ext cx="2724229" cy="2724229"/>
          </a:xfrm>
          <a:prstGeom prst="ellipse">
            <a:avLst/>
          </a:prstGeom>
          <a:ln w="50800">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636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42"/>
            <a:ext cx="8229600" cy="780622"/>
          </a:xfrm>
        </p:spPr>
        <p:txBody>
          <a:bodyPr>
            <a:normAutofit/>
          </a:bodyPr>
          <a:lstStyle/>
          <a:p>
            <a:r>
              <a:rPr lang="en-US" dirty="0"/>
              <a:t>National government guidelines recommend </a:t>
            </a:r>
            <a:br>
              <a:rPr lang="en-US" dirty="0"/>
            </a:br>
            <a:r>
              <a:rPr lang="en-US" dirty="0"/>
              <a:t>specialist care if patient (continued):</a:t>
            </a:r>
          </a:p>
        </p:txBody>
      </p:sp>
      <p:sp>
        <p:nvSpPr>
          <p:cNvPr id="3" name="Content Placeholder 2"/>
          <p:cNvSpPr>
            <a:spLocks noGrp="1"/>
          </p:cNvSpPr>
          <p:nvPr>
            <p:ph idx="1"/>
          </p:nvPr>
        </p:nvSpPr>
        <p:spPr>
          <a:xfrm>
            <a:off x="553128" y="1122124"/>
            <a:ext cx="7755130" cy="3331887"/>
          </a:xfrm>
        </p:spPr>
        <p:txBody>
          <a:bodyPr>
            <a:normAutofit/>
          </a:bodyPr>
          <a:lstStyle/>
          <a:p>
            <a:pPr>
              <a:lnSpc>
                <a:spcPts val="2200"/>
              </a:lnSpc>
              <a:spcAft>
                <a:spcPts val="0"/>
              </a:spcAft>
            </a:pPr>
            <a:r>
              <a:rPr lang="en-US" sz="1700" dirty="0">
                <a:solidFill>
                  <a:schemeClr val="tx1"/>
                </a:solidFill>
              </a:rPr>
              <a:t>Needs more instruction on a treatment plan, medicines </a:t>
            </a:r>
            <a:br>
              <a:rPr lang="en-US" sz="1700" dirty="0">
                <a:solidFill>
                  <a:schemeClr val="tx1"/>
                </a:solidFill>
              </a:rPr>
            </a:br>
            <a:r>
              <a:rPr lang="en-US" sz="1700" dirty="0">
                <a:solidFill>
                  <a:schemeClr val="tx1"/>
                </a:solidFill>
              </a:rPr>
              <a:t>or asthma triggers.</a:t>
            </a:r>
          </a:p>
          <a:p>
            <a:pPr>
              <a:lnSpc>
                <a:spcPts val="2200"/>
              </a:lnSpc>
              <a:spcAft>
                <a:spcPts val="0"/>
              </a:spcAft>
            </a:pPr>
            <a:r>
              <a:rPr lang="en-US" sz="1700" dirty="0">
                <a:solidFill>
                  <a:schemeClr val="tx1"/>
                </a:solidFill>
              </a:rPr>
              <a:t>Might be helped by allergy shots.</a:t>
            </a:r>
          </a:p>
          <a:p>
            <a:pPr>
              <a:lnSpc>
                <a:spcPts val="2200"/>
              </a:lnSpc>
              <a:spcAft>
                <a:spcPts val="0"/>
              </a:spcAft>
            </a:pPr>
            <a:r>
              <a:rPr lang="en-US" sz="1700" dirty="0">
                <a:solidFill>
                  <a:schemeClr val="tx1"/>
                </a:solidFill>
              </a:rPr>
              <a:t>Needs treatment with a medicine called oral </a:t>
            </a:r>
            <a:br>
              <a:rPr lang="en-US" sz="1700" dirty="0">
                <a:solidFill>
                  <a:schemeClr val="tx1"/>
                </a:solidFill>
              </a:rPr>
            </a:br>
            <a:r>
              <a:rPr lang="en-US" sz="1700" dirty="0">
                <a:solidFill>
                  <a:schemeClr val="tx1"/>
                </a:solidFill>
              </a:rPr>
              <a:t>corticosteroids or have used this medicine more</a:t>
            </a:r>
            <a:br>
              <a:rPr lang="en-US" sz="1700" dirty="0">
                <a:solidFill>
                  <a:schemeClr val="tx1"/>
                </a:solidFill>
              </a:rPr>
            </a:br>
            <a:r>
              <a:rPr lang="en-US" sz="1700" dirty="0">
                <a:solidFill>
                  <a:schemeClr val="tx1"/>
                </a:solidFill>
              </a:rPr>
              <a:t>than twice in one year.</a:t>
            </a:r>
          </a:p>
          <a:p>
            <a:pPr>
              <a:lnSpc>
                <a:spcPts val="2200"/>
              </a:lnSpc>
              <a:spcAft>
                <a:spcPts val="0"/>
              </a:spcAft>
            </a:pPr>
            <a:r>
              <a:rPr lang="en-US" sz="1700" dirty="0">
                <a:solidFill>
                  <a:schemeClr val="tx1"/>
                </a:solidFill>
              </a:rPr>
              <a:t>Has stayed in the hospital because of asthma.</a:t>
            </a:r>
          </a:p>
          <a:p>
            <a:pPr>
              <a:lnSpc>
                <a:spcPts val="2200"/>
              </a:lnSpc>
              <a:spcAft>
                <a:spcPts val="0"/>
              </a:spcAft>
            </a:pPr>
            <a:r>
              <a:rPr lang="en-US" sz="1700" dirty="0">
                <a:solidFill>
                  <a:schemeClr val="tx1"/>
                </a:solidFill>
              </a:rPr>
              <a:t>Needs help to identify asthma triggers.</a:t>
            </a:r>
          </a:p>
          <a:p>
            <a:pPr>
              <a:lnSpc>
                <a:spcPts val="2200"/>
              </a:lnSpc>
              <a:spcAft>
                <a:spcPts val="0"/>
              </a:spcAft>
            </a:pPr>
            <a:r>
              <a:rPr lang="en-US" sz="1700" dirty="0">
                <a:solidFill>
                  <a:schemeClr val="tx1"/>
                </a:solidFill>
              </a:rPr>
              <a:t>Has questions about an asthma diagnosis.</a:t>
            </a:r>
          </a:p>
        </p:txBody>
      </p:sp>
      <p:pic>
        <p:nvPicPr>
          <p:cNvPr id="6" name="Picture 5">
            <a:extLst>
              <a:ext uri="{FF2B5EF4-FFF2-40B4-BE49-F238E27FC236}">
                <a16:creationId xmlns:a16="http://schemas.microsoft.com/office/drawing/2014/main" id="{DC76C36E-FCA2-594B-A412-F2902CD03A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4723" y="1615124"/>
            <a:ext cx="2910348" cy="2406252"/>
          </a:xfrm>
          <a:prstGeom prst="round2Diag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254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470527" y="1320800"/>
            <a:ext cx="4124793" cy="2328628"/>
          </a:xfrm>
          <a:prstGeom prst="rect">
            <a:avLst/>
          </a:prstGeom>
        </p:spPr>
        <p:txBody>
          <a:bodyPr/>
          <a:lstStyle>
            <a:lvl1pPr marL="457200" indent="-457200" algn="l" defTabSz="457200" rtl="0" eaLnBrk="1" latinLnBrk="0" hangingPunct="1">
              <a:spcBef>
                <a:spcPts val="600"/>
              </a:spcBef>
              <a:buSzPct val="80000"/>
              <a:buFont typeface="Wingdings" charset="2"/>
              <a:buChar char="§"/>
              <a:defRPr sz="2800" kern="1200">
                <a:solidFill>
                  <a:srgbClr val="244983"/>
                </a:solidFill>
                <a:latin typeface="Arial"/>
                <a:ea typeface="+mn-ea"/>
                <a:cs typeface="Arial"/>
              </a:defRPr>
            </a:lvl1pPr>
            <a:lvl2pPr marL="800100" indent="-342900" algn="l" defTabSz="457200" rtl="0" eaLnBrk="1" latinLnBrk="0" hangingPunct="1">
              <a:spcBef>
                <a:spcPct val="20000"/>
              </a:spcBef>
              <a:buFont typeface="Wingdings" charset="2"/>
              <a:buChar char="§"/>
              <a:defRPr sz="2400" kern="1200">
                <a:solidFill>
                  <a:srgbClr val="244983"/>
                </a:solidFill>
                <a:latin typeface="Arial"/>
                <a:ea typeface="+mn-ea"/>
                <a:cs typeface="Arial"/>
              </a:defRPr>
            </a:lvl2pPr>
            <a:lvl3pPr marL="1257300" indent="-342900" algn="l" defTabSz="457200" rtl="0" eaLnBrk="1" latinLnBrk="0" hangingPunct="1">
              <a:spcBef>
                <a:spcPct val="20000"/>
              </a:spcBef>
              <a:buFont typeface="Wingdings" charset="2"/>
              <a:buChar char="§"/>
              <a:defRPr sz="2000" kern="1200">
                <a:solidFill>
                  <a:srgbClr val="244983"/>
                </a:solidFill>
                <a:latin typeface="Arial"/>
                <a:ea typeface="+mn-ea"/>
                <a:cs typeface="Arial"/>
              </a:defRPr>
            </a:lvl3pPr>
            <a:lvl4pPr marL="1657350" indent="-285750" algn="l" defTabSz="457200" rtl="0" eaLnBrk="1" latinLnBrk="0" hangingPunct="1">
              <a:spcBef>
                <a:spcPct val="20000"/>
              </a:spcBef>
              <a:buFont typeface="Wingdings" charset="2"/>
              <a:buChar char="§"/>
              <a:defRPr sz="1800" kern="1200">
                <a:solidFill>
                  <a:srgbClr val="244983"/>
                </a:solidFill>
                <a:latin typeface="Arial"/>
                <a:ea typeface="+mn-ea"/>
                <a:cs typeface="Arial"/>
              </a:defRPr>
            </a:lvl4pPr>
            <a:lvl5pPr marL="2114550" indent="-285750" algn="l" defTabSz="457200" rtl="0" eaLnBrk="1" latinLnBrk="0" hangingPunct="1">
              <a:spcBef>
                <a:spcPct val="20000"/>
              </a:spcBef>
              <a:buFont typeface="Wingdings" charset="2"/>
              <a:buChar char="§"/>
              <a:defRPr sz="1800" kern="1200">
                <a:solidFill>
                  <a:srgbClr val="24498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200"/>
              </a:lnSpc>
              <a:buNone/>
            </a:pPr>
            <a:r>
              <a:rPr lang="en-US" sz="1800" dirty="0">
                <a:solidFill>
                  <a:schemeClr val="tx1"/>
                </a:solidFill>
              </a:rPr>
              <a:t>Feel good.</a:t>
            </a:r>
          </a:p>
          <a:p>
            <a:pPr marL="0" indent="0" algn="ctr">
              <a:lnSpc>
                <a:spcPts val="2200"/>
              </a:lnSpc>
              <a:buNone/>
            </a:pPr>
            <a:r>
              <a:rPr lang="en-US" sz="1800" dirty="0">
                <a:solidFill>
                  <a:schemeClr val="tx1"/>
                </a:solidFill>
              </a:rPr>
              <a:t>Be active all day.  </a:t>
            </a:r>
          </a:p>
          <a:p>
            <a:pPr marL="0" indent="0" algn="ctr">
              <a:lnSpc>
                <a:spcPts val="2200"/>
              </a:lnSpc>
              <a:buNone/>
            </a:pPr>
            <a:r>
              <a:rPr lang="en-US" sz="1800" dirty="0">
                <a:solidFill>
                  <a:schemeClr val="tx1"/>
                </a:solidFill>
              </a:rPr>
              <a:t>Sleep well at night.</a:t>
            </a:r>
          </a:p>
          <a:p>
            <a:pPr marL="0" indent="0" algn="ctr">
              <a:spcBef>
                <a:spcPts val="2400"/>
              </a:spcBef>
              <a:buNone/>
            </a:pPr>
            <a:r>
              <a:rPr lang="en-US" sz="2100" dirty="0">
                <a:solidFill>
                  <a:schemeClr val="tx2"/>
                </a:solidFill>
              </a:rPr>
              <a:t> </a:t>
            </a:r>
            <a:r>
              <a:rPr lang="en-US" sz="2100" b="1" dirty="0">
                <a:solidFill>
                  <a:schemeClr val="tx2"/>
                </a:solidFill>
              </a:rPr>
              <a:t>Find an allergist, find relief.</a:t>
            </a:r>
          </a:p>
          <a:p>
            <a:pPr marL="0" indent="0" algn="ctr">
              <a:buNone/>
            </a:pPr>
            <a:r>
              <a:rPr lang="en-US" sz="2100" dirty="0"/>
              <a:t> </a:t>
            </a:r>
          </a:p>
          <a:p>
            <a:pPr marL="0" indent="0" algn="ctr">
              <a:buNone/>
            </a:pPr>
            <a:endParaRPr lang="en-US" sz="2100" dirty="0"/>
          </a:p>
          <a:p>
            <a:pPr marL="0" indent="0" algn="ctr">
              <a:buNone/>
            </a:pPr>
            <a:endParaRPr lang="en-US" sz="2100" dirty="0"/>
          </a:p>
        </p:txBody>
      </p:sp>
      <p:sp>
        <p:nvSpPr>
          <p:cNvPr id="3" name="Rectangle 2"/>
          <p:cNvSpPr/>
          <p:nvPr/>
        </p:nvSpPr>
        <p:spPr>
          <a:xfrm>
            <a:off x="2857500" y="3231875"/>
            <a:ext cx="3429000" cy="537135"/>
          </a:xfrm>
          <a:prstGeom prst="rect">
            <a:avLst/>
          </a:prstGeom>
        </p:spPr>
        <p:txBody>
          <a:bodyPr>
            <a:spAutoFit/>
          </a:bodyPr>
          <a:lstStyle/>
          <a:p>
            <a:pPr algn="ctr">
              <a:lnSpc>
                <a:spcPts val="1800"/>
              </a:lnSpc>
            </a:pPr>
            <a:r>
              <a:rPr lang="en-US" sz="1400" dirty="0">
                <a:latin typeface="Arial"/>
                <a:cs typeface="Arial"/>
              </a:rPr>
              <a:t>Find an Allergist and other useful tools at </a:t>
            </a:r>
            <a:r>
              <a:rPr lang="en-US" sz="1400" u="sng" dirty="0">
                <a:solidFill>
                  <a:schemeClr val="tx2"/>
                </a:solidFill>
                <a:latin typeface="Arial"/>
                <a:cs typeface="Arial"/>
                <a:hlinkClick r:id="rId2">
                  <a:extLst>
                    <a:ext uri="{A12FA001-AC4F-418D-AE19-62706E023703}">
                      <ahyp:hlinkClr xmlns:ahyp="http://schemas.microsoft.com/office/drawing/2018/hyperlinkcolor" val="tx"/>
                    </a:ext>
                  </a:extLst>
                </a:hlinkClick>
              </a:rPr>
              <a:t>AllergyAndAsthmaRelief.org</a:t>
            </a:r>
            <a:endParaRPr lang="en-US" sz="1400" dirty="0">
              <a:solidFill>
                <a:schemeClr val="tx2"/>
              </a:solidFill>
              <a:latin typeface="Arial"/>
              <a:cs typeface="Arial"/>
            </a:endParaRPr>
          </a:p>
        </p:txBody>
      </p:sp>
      <p:pic>
        <p:nvPicPr>
          <p:cNvPr id="11" name="Picture 10">
            <a:extLst>
              <a:ext uri="{FF2B5EF4-FFF2-40B4-BE49-F238E27FC236}">
                <a16:creationId xmlns:a16="http://schemas.microsoft.com/office/drawing/2014/main" id="{54E2BD48-DEDB-F94D-AEC1-FE36A93D51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962" y="648930"/>
            <a:ext cx="2492478" cy="1661652"/>
          </a:xfrm>
          <a:prstGeom prst="round2DiagRect">
            <a:avLst/>
          </a:prstGeom>
          <a:ln w="50800">
            <a:solidFill>
              <a:srgbClr val="FFBF2D"/>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36D7F7D-63C6-8E41-8241-383AB5F016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5915" y="-19664"/>
            <a:ext cx="3528756" cy="5293135"/>
          </a:xfrm>
          <a:prstGeom prst="rect">
            <a:avLst/>
          </a:prstGeom>
        </p:spPr>
      </p:pic>
    </p:spTree>
    <p:extLst>
      <p:ext uri="{BB962C8B-B14F-4D97-AF65-F5344CB8AC3E}">
        <p14:creationId xmlns:p14="http://schemas.microsoft.com/office/powerpoint/2010/main" val="14010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65722"/>
            <a:ext cx="7877908" cy="694671"/>
          </a:xfrm>
        </p:spPr>
        <p:txBody>
          <a:bodyPr anchor="t">
            <a:normAutofit fontScale="90000"/>
          </a:bodyPr>
          <a:lstStyle/>
          <a:p>
            <a:r>
              <a:rPr lang="en-US" b="1" dirty="0"/>
              <a:t>Allergic disease affects about 70 million Americans</a:t>
            </a:r>
            <a:br>
              <a:rPr lang="en-US" b="1" dirty="0"/>
            </a:br>
            <a:endParaRPr lang="en-US" b="1" dirty="0"/>
          </a:p>
        </p:txBody>
      </p:sp>
      <p:sp>
        <p:nvSpPr>
          <p:cNvPr id="3" name="Content Placeholder 2"/>
          <p:cNvSpPr>
            <a:spLocks noGrp="1"/>
          </p:cNvSpPr>
          <p:nvPr>
            <p:ph sz="half" idx="1"/>
          </p:nvPr>
        </p:nvSpPr>
        <p:spPr>
          <a:xfrm>
            <a:off x="1552574" y="1135289"/>
            <a:ext cx="6038851" cy="2872921"/>
          </a:xfrm>
        </p:spPr>
        <p:txBody>
          <a:bodyPr>
            <a:normAutofit fontScale="85000" lnSpcReduction="20000"/>
          </a:bodyPr>
          <a:lstStyle/>
          <a:p>
            <a:pPr marL="0" indent="0">
              <a:spcAft>
                <a:spcPts val="0"/>
              </a:spcAft>
              <a:buNone/>
            </a:pPr>
            <a:r>
              <a:rPr lang="en-US" sz="1800" b="1" dirty="0"/>
              <a:t>   Nearly 20-25 percent of U.S. population suffers from:</a:t>
            </a:r>
          </a:p>
          <a:p>
            <a:pPr marL="617220">
              <a:spcBef>
                <a:spcPts val="900"/>
              </a:spcBef>
              <a:spcAft>
                <a:spcPts val="0"/>
              </a:spcAft>
            </a:pPr>
            <a:r>
              <a:rPr lang="en-US" sz="1500" dirty="0">
                <a:solidFill>
                  <a:schemeClr val="tx1"/>
                </a:solidFill>
              </a:rPr>
              <a:t>Asthma</a:t>
            </a:r>
          </a:p>
          <a:p>
            <a:pPr marL="617220">
              <a:spcAft>
                <a:spcPts val="0"/>
              </a:spcAft>
            </a:pPr>
            <a:r>
              <a:rPr lang="en-US" sz="1500" dirty="0">
                <a:solidFill>
                  <a:schemeClr val="tx1"/>
                </a:solidFill>
              </a:rPr>
              <a:t>Allergic rhinitis</a:t>
            </a:r>
          </a:p>
          <a:p>
            <a:pPr marL="617220">
              <a:spcAft>
                <a:spcPts val="0"/>
              </a:spcAft>
            </a:pPr>
            <a:r>
              <a:rPr lang="en-US" sz="1500" dirty="0">
                <a:solidFill>
                  <a:schemeClr val="tx1"/>
                </a:solidFill>
              </a:rPr>
              <a:t>Sinus infections</a:t>
            </a:r>
          </a:p>
          <a:p>
            <a:pPr marL="617220">
              <a:spcAft>
                <a:spcPts val="0"/>
              </a:spcAft>
            </a:pPr>
            <a:r>
              <a:rPr lang="en-US" sz="1500" dirty="0">
                <a:solidFill>
                  <a:schemeClr val="tx1"/>
                </a:solidFill>
              </a:rPr>
              <a:t>Eye allergies</a:t>
            </a:r>
          </a:p>
          <a:p>
            <a:pPr marL="617220">
              <a:spcAft>
                <a:spcPts val="0"/>
              </a:spcAft>
            </a:pPr>
            <a:r>
              <a:rPr lang="en-US" sz="1500" dirty="0">
                <a:solidFill>
                  <a:schemeClr val="tx1"/>
                </a:solidFill>
              </a:rPr>
              <a:t>Skin allergies</a:t>
            </a:r>
          </a:p>
          <a:p>
            <a:pPr marL="617220">
              <a:spcAft>
                <a:spcPts val="0"/>
              </a:spcAft>
            </a:pPr>
            <a:r>
              <a:rPr lang="en-US" sz="1500" dirty="0">
                <a:solidFill>
                  <a:schemeClr val="tx1"/>
                </a:solidFill>
              </a:rPr>
              <a:t>Food allergies</a:t>
            </a:r>
          </a:p>
          <a:p>
            <a:pPr marL="617220">
              <a:spcAft>
                <a:spcPts val="0"/>
              </a:spcAft>
            </a:pPr>
            <a:r>
              <a:rPr lang="en-US" sz="1500" dirty="0">
                <a:solidFill>
                  <a:schemeClr val="tx1"/>
                </a:solidFill>
              </a:rPr>
              <a:t>Insect allergies</a:t>
            </a:r>
          </a:p>
          <a:p>
            <a:pPr marL="617220">
              <a:spcAft>
                <a:spcPts val="0"/>
              </a:spcAft>
            </a:pPr>
            <a:r>
              <a:rPr lang="en-US" sz="1500" dirty="0">
                <a:solidFill>
                  <a:schemeClr val="tx1"/>
                </a:solidFill>
              </a:rPr>
              <a:t>Anaphylaxis</a:t>
            </a:r>
          </a:p>
          <a:p>
            <a:pPr lvl="0"/>
            <a:endParaRPr lang="en-US" sz="1800" dirty="0"/>
          </a:p>
          <a:p>
            <a:pPr marL="0" indent="0">
              <a:buNone/>
            </a:pPr>
            <a:endParaRPr lang="en-US" sz="1800" dirty="0"/>
          </a:p>
        </p:txBody>
      </p:sp>
      <p:graphicFrame>
        <p:nvGraphicFramePr>
          <p:cNvPr id="6" name="Chart 5"/>
          <p:cNvGraphicFramePr/>
          <p:nvPr>
            <p:extLst>
              <p:ext uri="{D42A27DB-BD31-4B8C-83A1-F6EECF244321}">
                <p14:modId xmlns:p14="http://schemas.microsoft.com/office/powerpoint/2010/main" val="2259387338"/>
              </p:ext>
            </p:extLst>
          </p:nvPr>
        </p:nvGraphicFramePr>
        <p:xfrm>
          <a:off x="3928977" y="1296132"/>
          <a:ext cx="3304755" cy="31760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71957" y="2761366"/>
            <a:ext cx="1877786" cy="507831"/>
          </a:xfrm>
          <a:prstGeom prst="rect">
            <a:avLst/>
          </a:prstGeom>
          <a:noFill/>
        </p:spPr>
        <p:txBody>
          <a:bodyPr wrap="square" rtlCol="0">
            <a:spAutoFit/>
          </a:bodyPr>
          <a:lstStyle/>
          <a:p>
            <a:pPr algn="ctr"/>
            <a:r>
              <a:rPr lang="en-US" sz="1350" b="1" dirty="0">
                <a:solidFill>
                  <a:srgbClr val="F2F2F2"/>
                </a:solidFill>
                <a:latin typeface="Arial"/>
                <a:cs typeface="Arial"/>
              </a:rPr>
              <a:t>U.S. Population: </a:t>
            </a:r>
          </a:p>
          <a:p>
            <a:pPr algn="ctr"/>
            <a:r>
              <a:rPr lang="en-US" sz="1350" b="1" dirty="0">
                <a:solidFill>
                  <a:srgbClr val="F2F2F2"/>
                </a:solidFill>
                <a:latin typeface="Arial"/>
                <a:cs typeface="Arial"/>
              </a:rPr>
              <a:t>338 million</a:t>
            </a:r>
          </a:p>
        </p:txBody>
      </p:sp>
    </p:spTree>
    <p:extLst>
      <p:ext uri="{BB962C8B-B14F-4D97-AF65-F5344CB8AC3E}">
        <p14:creationId xmlns:p14="http://schemas.microsoft.com/office/powerpoint/2010/main" val="425922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BF3D-650E-4016-A560-95DE2DAFB8B8}"/>
              </a:ext>
            </a:extLst>
          </p:cNvPr>
          <p:cNvSpPr>
            <a:spLocks noGrp="1"/>
          </p:cNvSpPr>
          <p:nvPr>
            <p:ph type="title"/>
          </p:nvPr>
        </p:nvSpPr>
        <p:spPr>
          <a:xfrm>
            <a:off x="562710" y="85992"/>
            <a:ext cx="8045939" cy="780622"/>
          </a:xfrm>
        </p:spPr>
        <p:txBody>
          <a:bodyPr/>
          <a:lstStyle/>
          <a:p>
            <a:r>
              <a:rPr lang="en-US" dirty="0"/>
              <a:t>Facts About Allergies</a:t>
            </a:r>
          </a:p>
        </p:txBody>
      </p:sp>
      <p:pic>
        <p:nvPicPr>
          <p:cNvPr id="11" name="Picture 10">
            <a:extLst>
              <a:ext uri="{FF2B5EF4-FFF2-40B4-BE49-F238E27FC236}">
                <a16:creationId xmlns:a16="http://schemas.microsoft.com/office/drawing/2014/main" id="{8323AC23-F682-694E-B369-094B3D4888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325" y="862286"/>
            <a:ext cx="7942074" cy="3623740"/>
          </a:xfrm>
          <a:prstGeom prst="rect">
            <a:avLst/>
          </a:prstGeom>
        </p:spPr>
      </p:pic>
    </p:spTree>
    <p:extLst>
      <p:ext uri="{BB962C8B-B14F-4D97-AF65-F5344CB8AC3E}">
        <p14:creationId xmlns:p14="http://schemas.microsoft.com/office/powerpoint/2010/main" val="190507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30739" y="583803"/>
            <a:ext cx="4966677" cy="2819215"/>
          </a:xfrm>
          <a:prstGeom prst="rect">
            <a:avLst/>
          </a:prstGeom>
        </p:spPr>
        <p:txBody>
          <a:bodyPr/>
          <a:lstStyle>
            <a:lvl1pPr marL="457200" indent="-457200" algn="l" defTabSz="457200" rtl="0" eaLnBrk="1" latinLnBrk="0" hangingPunct="1">
              <a:spcBef>
                <a:spcPts val="600"/>
              </a:spcBef>
              <a:buSzPct val="80000"/>
              <a:buFont typeface="Wingdings" charset="2"/>
              <a:buChar char="§"/>
              <a:defRPr sz="2800" kern="1200">
                <a:solidFill>
                  <a:srgbClr val="244983"/>
                </a:solidFill>
                <a:latin typeface="Arial"/>
                <a:ea typeface="+mn-ea"/>
                <a:cs typeface="Arial"/>
              </a:defRPr>
            </a:lvl1pPr>
            <a:lvl2pPr marL="800100" indent="-342900" algn="l" defTabSz="457200" rtl="0" eaLnBrk="1" latinLnBrk="0" hangingPunct="1">
              <a:spcBef>
                <a:spcPct val="20000"/>
              </a:spcBef>
              <a:buFont typeface="Wingdings" charset="2"/>
              <a:buChar char="§"/>
              <a:defRPr sz="2400" kern="1200">
                <a:solidFill>
                  <a:srgbClr val="244983"/>
                </a:solidFill>
                <a:latin typeface="Arial"/>
                <a:ea typeface="+mn-ea"/>
                <a:cs typeface="Arial"/>
              </a:defRPr>
            </a:lvl2pPr>
            <a:lvl3pPr marL="1257300" indent="-342900" algn="l" defTabSz="457200" rtl="0" eaLnBrk="1" latinLnBrk="0" hangingPunct="1">
              <a:spcBef>
                <a:spcPct val="20000"/>
              </a:spcBef>
              <a:buFont typeface="Wingdings" charset="2"/>
              <a:buChar char="§"/>
              <a:defRPr sz="2000" kern="1200">
                <a:solidFill>
                  <a:srgbClr val="244983"/>
                </a:solidFill>
                <a:latin typeface="Arial"/>
                <a:ea typeface="+mn-ea"/>
                <a:cs typeface="Arial"/>
              </a:defRPr>
            </a:lvl3pPr>
            <a:lvl4pPr marL="1657350" indent="-285750" algn="l" defTabSz="457200" rtl="0" eaLnBrk="1" latinLnBrk="0" hangingPunct="1">
              <a:spcBef>
                <a:spcPct val="20000"/>
              </a:spcBef>
              <a:buFont typeface="Wingdings" charset="2"/>
              <a:buChar char="§"/>
              <a:defRPr sz="1800" kern="1200">
                <a:solidFill>
                  <a:srgbClr val="244983"/>
                </a:solidFill>
                <a:latin typeface="Arial"/>
                <a:ea typeface="+mn-ea"/>
                <a:cs typeface="Arial"/>
              </a:defRPr>
            </a:lvl4pPr>
            <a:lvl5pPr marL="2114550" indent="-285750" algn="l" defTabSz="457200" rtl="0" eaLnBrk="1" latinLnBrk="0" hangingPunct="1">
              <a:spcBef>
                <a:spcPct val="20000"/>
              </a:spcBef>
              <a:buFont typeface="Wingdings" charset="2"/>
              <a:buChar char="§"/>
              <a:defRPr sz="1800" kern="1200">
                <a:solidFill>
                  <a:srgbClr val="24498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00" b="1" dirty="0">
                <a:solidFill>
                  <a:schemeClr val="tx1"/>
                </a:solidFill>
              </a:rPr>
              <a:t>Misdiagnosis and mistreatment </a:t>
            </a:r>
            <a:br>
              <a:rPr lang="en-US" sz="2100" b="1" dirty="0">
                <a:solidFill>
                  <a:schemeClr val="tx1"/>
                </a:solidFill>
              </a:rPr>
            </a:br>
            <a:r>
              <a:rPr lang="en-US" sz="2100" b="1" dirty="0">
                <a:solidFill>
                  <a:schemeClr val="tx1"/>
                </a:solidFill>
              </a:rPr>
              <a:t>can be dangerous.</a:t>
            </a:r>
          </a:p>
          <a:p>
            <a:pPr marL="0" indent="0" algn="ctr">
              <a:buNone/>
            </a:pPr>
            <a:endParaRPr lang="en-US" sz="2100" dirty="0">
              <a:solidFill>
                <a:schemeClr val="tx2"/>
              </a:solidFill>
            </a:endParaRPr>
          </a:p>
          <a:p>
            <a:pPr marL="0" indent="0" algn="ctr">
              <a:buNone/>
            </a:pPr>
            <a:r>
              <a:rPr lang="en-US" sz="2100" b="1" dirty="0">
                <a:solidFill>
                  <a:schemeClr val="tx2"/>
                </a:solidFill>
              </a:rPr>
              <a:t>	But it doesn’t need to happen,</a:t>
            </a:r>
          </a:p>
          <a:p>
            <a:pPr marL="0" indent="0" algn="ctr">
              <a:buNone/>
            </a:pPr>
            <a:r>
              <a:rPr lang="en-US" sz="2100" b="1" dirty="0">
                <a:solidFill>
                  <a:schemeClr val="tx2"/>
                </a:solidFill>
              </a:rPr>
              <a:t>  and it shouldn’t happen.</a:t>
            </a:r>
          </a:p>
          <a:p>
            <a:pPr marL="0" indent="0" algn="ctr">
              <a:buNone/>
            </a:pPr>
            <a:endParaRPr lang="en-US" sz="2100" b="1" dirty="0">
              <a:solidFill>
                <a:schemeClr val="tx2"/>
              </a:solidFill>
            </a:endParaRPr>
          </a:p>
          <a:p>
            <a:pPr marL="0" indent="0" algn="ctr">
              <a:buNone/>
            </a:pPr>
            <a:r>
              <a:rPr lang="en-US" sz="2100" b="1" dirty="0">
                <a:solidFill>
                  <a:schemeClr val="tx1"/>
                </a:solidFill>
              </a:rPr>
              <a:t>Allergists are specially trained to treat asthma and allergies and keep these patients as healthy as possible. </a:t>
            </a:r>
          </a:p>
          <a:p>
            <a:pPr marL="0" indent="0">
              <a:buNone/>
            </a:pPr>
            <a:endParaRPr lang="en-US" sz="2100" dirty="0"/>
          </a:p>
        </p:txBody>
      </p:sp>
      <p:pic>
        <p:nvPicPr>
          <p:cNvPr id="4" name="Picture 3">
            <a:extLst>
              <a:ext uri="{FF2B5EF4-FFF2-40B4-BE49-F238E27FC236}">
                <a16:creationId xmlns:a16="http://schemas.microsoft.com/office/drawing/2014/main" id="{6D4E48F4-AD10-2747-A2F6-7065ACF57D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2"/>
          <a:stretch/>
        </p:blipFill>
        <p:spPr>
          <a:xfrm>
            <a:off x="5907198" y="1028210"/>
            <a:ext cx="2633785" cy="2633785"/>
          </a:xfrm>
          <a:prstGeom prst="ellipse">
            <a:avLst/>
          </a:prstGeom>
          <a:ln w="50800">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259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1C4DA3-4BA3-4D5C-9A7C-3FEF63481728}"/>
              </a:ext>
            </a:extLst>
          </p:cNvPr>
          <p:cNvSpPr>
            <a:spLocks noGrp="1"/>
          </p:cNvSpPr>
          <p:nvPr>
            <p:ph type="title"/>
          </p:nvPr>
        </p:nvSpPr>
        <p:spPr>
          <a:xfrm>
            <a:off x="453300" y="112965"/>
            <a:ext cx="8092830" cy="780622"/>
          </a:xfrm>
        </p:spPr>
        <p:txBody>
          <a:bodyPr/>
          <a:lstStyle/>
          <a:p>
            <a:r>
              <a:rPr lang="en-US" dirty="0"/>
              <a:t>Potential risks of non-specialist care</a:t>
            </a:r>
          </a:p>
        </p:txBody>
      </p:sp>
      <p:sp>
        <p:nvSpPr>
          <p:cNvPr id="3" name="Content Placeholder 2"/>
          <p:cNvSpPr>
            <a:spLocks noGrp="1"/>
          </p:cNvSpPr>
          <p:nvPr>
            <p:ph idx="1"/>
          </p:nvPr>
        </p:nvSpPr>
        <p:spPr>
          <a:xfrm>
            <a:off x="521676" y="1133229"/>
            <a:ext cx="4730260" cy="3389295"/>
          </a:xfrm>
        </p:spPr>
        <p:txBody>
          <a:bodyPr>
            <a:normAutofit/>
          </a:bodyPr>
          <a:lstStyle/>
          <a:p>
            <a:pPr lvl="0"/>
            <a:r>
              <a:rPr lang="en-US" dirty="0">
                <a:solidFill>
                  <a:schemeClr val="tx1"/>
                </a:solidFill>
              </a:rPr>
              <a:t>Misinterpretation of test results</a:t>
            </a:r>
          </a:p>
          <a:p>
            <a:pPr lvl="0"/>
            <a:r>
              <a:rPr lang="en-US" dirty="0">
                <a:solidFill>
                  <a:schemeClr val="tx1"/>
                </a:solidFill>
              </a:rPr>
              <a:t>Over-diagnosis</a:t>
            </a:r>
          </a:p>
          <a:p>
            <a:pPr lvl="0"/>
            <a:r>
              <a:rPr lang="en-US" dirty="0">
                <a:solidFill>
                  <a:schemeClr val="tx1"/>
                </a:solidFill>
              </a:rPr>
              <a:t>Mismanagement</a:t>
            </a:r>
          </a:p>
          <a:p>
            <a:pPr lvl="0"/>
            <a:r>
              <a:rPr lang="en-US" dirty="0">
                <a:solidFill>
                  <a:schemeClr val="tx1"/>
                </a:solidFill>
              </a:rPr>
              <a:t>Over-prescription of medications </a:t>
            </a:r>
            <a:br>
              <a:rPr lang="en-US" dirty="0">
                <a:solidFill>
                  <a:schemeClr val="tx1"/>
                </a:solidFill>
              </a:rPr>
            </a:br>
            <a:r>
              <a:rPr lang="en-US" dirty="0">
                <a:solidFill>
                  <a:schemeClr val="tx1"/>
                </a:solidFill>
              </a:rPr>
              <a:t>and treatments</a:t>
            </a:r>
          </a:p>
          <a:p>
            <a:r>
              <a:rPr lang="en-US" dirty="0">
                <a:solidFill>
                  <a:schemeClr val="tx1"/>
                </a:solidFill>
              </a:rPr>
              <a:t>Costly and unnecessary allergen avoidance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3035" y="1342562"/>
            <a:ext cx="2914215" cy="1942809"/>
          </a:xfrm>
          <a:prstGeom prst="round2DiagRect">
            <a:avLst>
              <a:gd name="adj1" fmla="val 16667"/>
              <a:gd name="adj2" fmla="val 0"/>
            </a:avLst>
          </a:prstGeom>
          <a:ln w="50800" cap="sq">
            <a:solidFill>
              <a:srgbClr val="FFBF2D"/>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800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Anyone with allergies and asthma should expect to:</a:t>
            </a:r>
          </a:p>
        </p:txBody>
      </p:sp>
      <p:sp>
        <p:nvSpPr>
          <p:cNvPr id="3" name="Content Placeholder 2"/>
          <p:cNvSpPr>
            <a:spLocks noGrp="1"/>
          </p:cNvSpPr>
          <p:nvPr>
            <p:ph idx="1"/>
          </p:nvPr>
        </p:nvSpPr>
        <p:spPr>
          <a:xfrm>
            <a:off x="603046" y="1200151"/>
            <a:ext cx="8083755" cy="3394472"/>
          </a:xfrm>
        </p:spPr>
        <p:txBody>
          <a:bodyPr/>
          <a:lstStyle/>
          <a:p>
            <a:pPr lvl="0"/>
            <a:r>
              <a:rPr lang="en-US" dirty="0">
                <a:solidFill>
                  <a:schemeClr val="tx1"/>
                </a:solidFill>
              </a:rPr>
              <a:t>Feel good</a:t>
            </a:r>
          </a:p>
          <a:p>
            <a:pPr lvl="0"/>
            <a:r>
              <a:rPr lang="en-US" dirty="0">
                <a:solidFill>
                  <a:schemeClr val="tx1"/>
                </a:solidFill>
              </a:rPr>
              <a:t>Be active all day</a:t>
            </a:r>
          </a:p>
          <a:p>
            <a:pPr lvl="0"/>
            <a:r>
              <a:rPr lang="en-US" dirty="0">
                <a:solidFill>
                  <a:schemeClr val="tx1"/>
                </a:solidFill>
              </a:rPr>
              <a:t>Sleep well at night</a:t>
            </a:r>
          </a:p>
          <a:p>
            <a:pPr marL="0" indent="0">
              <a:buNone/>
            </a:pPr>
            <a:endParaRPr lang="en-US" sz="1500" dirty="0"/>
          </a:p>
          <a:p>
            <a:pPr marL="0" indent="0">
              <a:buNone/>
            </a:pPr>
            <a:r>
              <a:rPr lang="en-US" b="1" dirty="0"/>
              <a:t>No one should accept less.</a:t>
            </a:r>
          </a:p>
        </p:txBody>
      </p:sp>
      <p:pic>
        <p:nvPicPr>
          <p:cNvPr id="7" name="Picture 6" descr="13716455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649" y="1141195"/>
            <a:ext cx="1536919" cy="1618035"/>
          </a:xfrm>
          <a:prstGeom prst="rect">
            <a:avLst/>
          </a:prstGeom>
          <a:ln w="0">
            <a:noFill/>
          </a:ln>
          <a:effectLst>
            <a:outerShdw blurRad="50800" dist="38100" dir="2700000" algn="tl" rotWithShape="0">
              <a:prstClr val="black">
                <a:alpha val="40000"/>
              </a:prstClr>
            </a:outerShdw>
          </a:effectLst>
        </p:spPr>
      </p:pic>
      <p:pic>
        <p:nvPicPr>
          <p:cNvPr id="4" name="Picture 3" descr="9338636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5011" y="2897387"/>
            <a:ext cx="1550395" cy="162360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39A85AD-7A20-B24C-A015-A26243A390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2072" y="2321609"/>
            <a:ext cx="2228882" cy="2228882"/>
          </a:xfrm>
          <a:prstGeom prst="ellipse">
            <a:avLst/>
          </a:prstGeom>
          <a:ln w="50800">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480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Allergists are Allergy and Asthma Specialists</a:t>
            </a:r>
          </a:p>
        </p:txBody>
      </p:sp>
      <p:sp>
        <p:nvSpPr>
          <p:cNvPr id="3" name="Content Placeholder 2"/>
          <p:cNvSpPr>
            <a:spLocks noGrp="1"/>
          </p:cNvSpPr>
          <p:nvPr>
            <p:ph idx="1"/>
          </p:nvPr>
        </p:nvSpPr>
        <p:spPr>
          <a:xfrm>
            <a:off x="593969" y="1232371"/>
            <a:ext cx="4712677" cy="3394472"/>
          </a:xfrm>
        </p:spPr>
        <p:txBody>
          <a:bodyPr/>
          <a:lstStyle/>
          <a:p>
            <a:pPr marL="0" indent="0">
              <a:buNone/>
            </a:pPr>
            <a:r>
              <a:rPr lang="en-US" dirty="0"/>
              <a:t>Qualifications: </a:t>
            </a:r>
          </a:p>
          <a:p>
            <a:pPr marL="342900" lvl="1" algn="just">
              <a:lnSpc>
                <a:spcPts val="1800"/>
              </a:lnSpc>
              <a:spcBef>
                <a:spcPts val="900"/>
              </a:spcBef>
              <a:spcAft>
                <a:spcPts val="450"/>
              </a:spcAft>
            </a:pPr>
            <a:r>
              <a:rPr lang="en-US" dirty="0"/>
              <a:t>Medical degree</a:t>
            </a:r>
          </a:p>
          <a:p>
            <a:pPr marL="342900" lvl="1">
              <a:lnSpc>
                <a:spcPts val="1800"/>
              </a:lnSpc>
              <a:spcBef>
                <a:spcPts val="450"/>
              </a:spcBef>
            </a:pPr>
            <a:r>
              <a:rPr lang="en-US" dirty="0"/>
              <a:t>Three-year residency training in Internal Medicine or Pediatrics or four-year residency in Med-</a:t>
            </a:r>
            <a:r>
              <a:rPr lang="en-US" dirty="0" err="1"/>
              <a:t>Peds</a:t>
            </a:r>
            <a:endParaRPr lang="en-US" dirty="0">
              <a:solidFill>
                <a:srgbClr val="FF0000"/>
              </a:solidFill>
            </a:endParaRPr>
          </a:p>
          <a:p>
            <a:pPr marL="342900" lvl="1">
              <a:lnSpc>
                <a:spcPts val="1800"/>
              </a:lnSpc>
              <a:spcBef>
                <a:spcPts val="450"/>
              </a:spcBef>
            </a:pPr>
            <a:r>
              <a:rPr lang="en-US" dirty="0"/>
              <a:t>Additional two or three years of intensive training in an Allergy and Immunology Fellowship  </a:t>
            </a:r>
          </a:p>
          <a:p>
            <a:pPr marL="342900" lvl="1">
              <a:lnSpc>
                <a:spcPts val="1800"/>
              </a:lnSpc>
              <a:spcBef>
                <a:spcPts val="450"/>
              </a:spcBef>
            </a:pPr>
            <a:r>
              <a:rPr lang="en-US" dirty="0"/>
              <a:t>Board certification in Allergy &amp; Immunology</a:t>
            </a:r>
            <a:endParaRPr lang="en-US" dirty="0">
              <a:solidFill>
                <a:srgbClr val="FF0000"/>
              </a:solidFill>
            </a:endParaRPr>
          </a:p>
          <a:p>
            <a:pPr marL="0" indent="0">
              <a:buNone/>
            </a:pPr>
            <a:endParaRPr lang="en-US" dirty="0"/>
          </a:p>
        </p:txBody>
      </p:sp>
      <p:pic>
        <p:nvPicPr>
          <p:cNvPr id="5" name="Picture 4" descr="d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07281">
            <a:off x="5976747" y="1302544"/>
            <a:ext cx="2413000" cy="2413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879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70" y="91054"/>
            <a:ext cx="6172200" cy="780622"/>
          </a:xfrm>
        </p:spPr>
        <p:txBody>
          <a:bodyPr>
            <a:normAutofit/>
          </a:bodyPr>
          <a:lstStyle/>
          <a:p>
            <a:r>
              <a:rPr lang="en-US" dirty="0"/>
              <a:t>Board-certified allergists have </a:t>
            </a:r>
            <a:br>
              <a:rPr lang="en-US" dirty="0"/>
            </a:br>
            <a:r>
              <a:rPr lang="en-US" dirty="0"/>
              <a:t>specialized training to expertly:</a:t>
            </a:r>
          </a:p>
        </p:txBody>
      </p:sp>
      <p:sp>
        <p:nvSpPr>
          <p:cNvPr id="3" name="Content Placeholder 2"/>
          <p:cNvSpPr>
            <a:spLocks noGrp="1"/>
          </p:cNvSpPr>
          <p:nvPr>
            <p:ph idx="1"/>
          </p:nvPr>
        </p:nvSpPr>
        <p:spPr>
          <a:xfrm>
            <a:off x="570598" y="1154407"/>
            <a:ext cx="4898869" cy="3050269"/>
          </a:xfrm>
        </p:spPr>
        <p:txBody>
          <a:bodyPr>
            <a:noAutofit/>
          </a:bodyPr>
          <a:lstStyle/>
          <a:p>
            <a:pPr lvl="0"/>
            <a:r>
              <a:rPr lang="en-US" sz="1100" dirty="0">
                <a:solidFill>
                  <a:schemeClr val="tx1"/>
                </a:solidFill>
              </a:rPr>
              <a:t>Perform allergy testing.</a:t>
            </a:r>
          </a:p>
          <a:p>
            <a:pPr lvl="0"/>
            <a:r>
              <a:rPr lang="en-US" sz="1100" dirty="0">
                <a:solidFill>
                  <a:schemeClr val="tx1"/>
                </a:solidFill>
              </a:rPr>
              <a:t>Identify the source of suffering.</a:t>
            </a:r>
          </a:p>
          <a:p>
            <a:pPr lvl="0"/>
            <a:r>
              <a:rPr lang="en-US" sz="1100" dirty="0">
                <a:solidFill>
                  <a:schemeClr val="tx1"/>
                </a:solidFill>
              </a:rPr>
              <a:t>Diagnose allergic conditions and asthma. </a:t>
            </a:r>
          </a:p>
          <a:p>
            <a:pPr lvl="0"/>
            <a:r>
              <a:rPr lang="en-US" sz="1100" dirty="0">
                <a:solidFill>
                  <a:schemeClr val="tx1"/>
                </a:solidFill>
              </a:rPr>
              <a:t>Treat more than just symptoms.</a:t>
            </a:r>
          </a:p>
          <a:p>
            <a:pPr>
              <a:lnSpc>
                <a:spcPct val="120000"/>
              </a:lnSpc>
            </a:pPr>
            <a:r>
              <a:rPr lang="en-US" sz="1100" dirty="0">
                <a:solidFill>
                  <a:schemeClr val="tx1"/>
                </a:solidFill>
              </a:rPr>
              <a:t>Develop a plan for each patient that eliminates symptoms and prepares for severe reactions or flares.    </a:t>
            </a:r>
          </a:p>
          <a:p>
            <a:r>
              <a:rPr lang="en-US" sz="1100" dirty="0">
                <a:solidFill>
                  <a:schemeClr val="tx1"/>
                </a:solidFill>
              </a:rPr>
              <a:t>Safely administer therapy and medications.</a:t>
            </a:r>
          </a:p>
          <a:p>
            <a:r>
              <a:rPr lang="en-US" sz="1100" dirty="0">
                <a:solidFill>
                  <a:schemeClr val="tx1"/>
                </a:solidFill>
              </a:rPr>
              <a:t>Monitor patients’ progress over time and adjust treatment as needed. </a:t>
            </a:r>
          </a:p>
          <a:p>
            <a:pPr lvl="0"/>
            <a:r>
              <a:rPr lang="en-US" sz="1100" dirty="0">
                <a:solidFill>
                  <a:schemeClr val="tx1"/>
                </a:solidFill>
              </a:rPr>
              <a:t>Provide most cost-effective care and outcomes. </a:t>
            </a:r>
          </a:p>
        </p:txBody>
      </p:sp>
      <p:pic>
        <p:nvPicPr>
          <p:cNvPr id="4" name="Picture 3" descr="8653767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6336" y="91053"/>
            <a:ext cx="2908475" cy="2956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605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5FC7-D343-B548-D519-05D3D8327E72}"/>
              </a:ext>
            </a:extLst>
          </p:cNvPr>
          <p:cNvSpPr>
            <a:spLocks noGrp="1"/>
          </p:cNvSpPr>
          <p:nvPr>
            <p:ph type="title"/>
          </p:nvPr>
        </p:nvSpPr>
        <p:spPr/>
        <p:txBody>
          <a:bodyPr/>
          <a:lstStyle/>
          <a:p>
            <a:r>
              <a:rPr lang="en-US" dirty="0"/>
              <a:t>Allergists have special training and education in medical treatment for allergies and asthma		</a:t>
            </a:r>
          </a:p>
        </p:txBody>
      </p:sp>
      <p:sp>
        <p:nvSpPr>
          <p:cNvPr id="3" name="Content Placeholder 2">
            <a:extLst>
              <a:ext uri="{FF2B5EF4-FFF2-40B4-BE49-F238E27FC236}">
                <a16:creationId xmlns:a16="http://schemas.microsoft.com/office/drawing/2014/main" id="{BF31CD34-FF9E-D89B-9C8A-90EEF9C6BC5C}"/>
              </a:ext>
            </a:extLst>
          </p:cNvPr>
          <p:cNvSpPr>
            <a:spLocks noGrp="1"/>
          </p:cNvSpPr>
          <p:nvPr>
            <p:ph idx="1"/>
          </p:nvPr>
        </p:nvSpPr>
        <p:spPr>
          <a:xfrm>
            <a:off x="544304" y="1108711"/>
            <a:ext cx="8142497" cy="3394472"/>
          </a:xfrm>
        </p:spPr>
        <p:txBody>
          <a:bodyPr>
            <a:normAutofit/>
          </a:bodyPr>
          <a:lstStyle/>
          <a:p>
            <a:r>
              <a:rPr lang="en-US" sz="1600" dirty="0"/>
              <a:t>New medications and treatments are approved every year for allergic conditions ranging from hay fever to eczema to food allergy to asthma.</a:t>
            </a:r>
          </a:p>
          <a:p>
            <a:r>
              <a:rPr lang="en-US" sz="1600" dirty="0"/>
              <a:t>Allergists keep up with new developments in the science and treatment of these conditions through professional education meetings, online learning, and through notifications and treatment guidelines from their professional organizations.</a:t>
            </a:r>
          </a:p>
          <a:p>
            <a:r>
              <a:rPr lang="en-US" sz="1600" dirty="0"/>
              <a:t>Some of the available treatments include allergy shots (immunotherapy); corticosteroids; topical treatments; and, for more severe symptoms, biologics – a newer class of drugs that can improve many allergic conditions. For many patients, multiple conditions can be addressed with the same medication.</a:t>
            </a:r>
          </a:p>
          <a:p>
            <a:endParaRPr lang="en-US" dirty="0"/>
          </a:p>
        </p:txBody>
      </p:sp>
    </p:spTree>
    <p:extLst>
      <p:ext uri="{BB962C8B-B14F-4D97-AF65-F5344CB8AC3E}">
        <p14:creationId xmlns:p14="http://schemas.microsoft.com/office/powerpoint/2010/main" val="4205731026"/>
      </p:ext>
    </p:extLst>
  </p:cSld>
  <p:clrMapOvr>
    <a:masterClrMapping/>
  </p:clrMapOvr>
</p:sld>
</file>

<file path=ppt/theme/theme1.xml><?xml version="1.0" encoding="utf-8"?>
<a:theme xmlns:a="http://schemas.openxmlformats.org/drawingml/2006/main" name="Office Theme">
  <a:themeElements>
    <a:clrScheme name="Custom 2">
      <a:dk1>
        <a:srgbClr val="484E53"/>
      </a:dk1>
      <a:lt1>
        <a:srgbClr val="FEFFFE"/>
      </a:lt1>
      <a:dk2>
        <a:srgbClr val="007FB9"/>
      </a:dk2>
      <a:lt2>
        <a:srgbClr val="E6EEF4"/>
      </a:lt2>
      <a:accent1>
        <a:srgbClr val="F68C2A"/>
      </a:accent1>
      <a:accent2>
        <a:srgbClr val="FAAF18"/>
      </a:accent2>
      <a:accent3>
        <a:srgbClr val="A2DEF6"/>
      </a:accent3>
      <a:accent4>
        <a:srgbClr val="5BB8DE"/>
      </a:accent4>
      <a:accent5>
        <a:srgbClr val="007EBB"/>
      </a:accent5>
      <a:accent6>
        <a:srgbClr val="F4F5F4"/>
      </a:accent6>
      <a:hlink>
        <a:srgbClr val="007EBB"/>
      </a:hlink>
      <a:folHlink>
        <a:srgbClr val="5BB8D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lue of allergist presentation 2020 update  -  Read-Only" id="{33BD863E-AC24-0F46-86B3-BF11339F97F4}" vid="{3E07E24D-E87D-BD4F-9E0E-7B7AD86D8D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4403AE2B9B4B429A8907C1DFC724A4" ma:contentTypeVersion="1" ma:contentTypeDescription="Create a new document." ma:contentTypeScope="" ma:versionID="dadcf2ae85d18d1c6a34acf0d8d5f84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FD46BC6-FFE9-4F11-9A63-4F290E4D2329}">
  <ds:schemaRefs>
    <ds:schemaRef ds:uri="http://schemas.microsoft.com/sharepoint/v3/contenttype/forms"/>
  </ds:schemaRefs>
</ds:datastoreItem>
</file>

<file path=customXml/itemProps2.xml><?xml version="1.0" encoding="utf-8"?>
<ds:datastoreItem xmlns:ds="http://schemas.openxmlformats.org/officeDocument/2006/customXml" ds:itemID="{88EAF4AB-08E1-44B6-A716-8E7DB9EA8443}">
  <ds:schemaRefs>
    <ds:schemaRef ds:uri="http://www.w3.org/XML/1998/namespace"/>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sharepoint/v3"/>
  </ds:schemaRefs>
</ds:datastoreItem>
</file>

<file path=customXml/itemProps3.xml><?xml version="1.0" encoding="utf-8"?>
<ds:datastoreItem xmlns:ds="http://schemas.openxmlformats.org/officeDocument/2006/customXml" ds:itemID="{2AFB403B-C0ED-4473-B0F3-E77AEF448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99</TotalTime>
  <Words>895</Words>
  <Application>Microsoft Office PowerPoint</Application>
  <PresentationFormat>On-screen Show (16:9)</PresentationFormat>
  <Paragraphs>176</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明朝</vt:lpstr>
      <vt:lpstr>Arial</vt:lpstr>
      <vt:lpstr>Calibri</vt:lpstr>
      <vt:lpstr>Times New Roman</vt:lpstr>
      <vt:lpstr>Office Theme</vt:lpstr>
      <vt:lpstr> The Allergy and Asthma Expert</vt:lpstr>
      <vt:lpstr>Allergic disease affects about 70 million Americans </vt:lpstr>
      <vt:lpstr>Facts About Allergies</vt:lpstr>
      <vt:lpstr>PowerPoint Presentation</vt:lpstr>
      <vt:lpstr>Potential risks of non-specialist care</vt:lpstr>
      <vt:lpstr>Anyone with allergies and asthma should expect to:</vt:lpstr>
      <vt:lpstr>Allergists are Allergy and Asthma Specialists</vt:lpstr>
      <vt:lpstr>Board-certified allergists have  specialized training to expertly:</vt:lpstr>
      <vt:lpstr>Allergists have special training and education in medical treatment for allergies and asthma  </vt:lpstr>
      <vt:lpstr>What to expect from allergist care</vt:lpstr>
      <vt:lpstr>Allergist care results in:</vt:lpstr>
      <vt:lpstr>How common is it to find relief after seeing an allergist?</vt:lpstr>
      <vt:lpstr>Research shows asthma patients cared  for by allergists have:</vt:lpstr>
      <vt:lpstr>Specialist treatment saves healthcare costs.  </vt:lpstr>
      <vt:lpstr>Improved asthma outcomes</vt:lpstr>
      <vt:lpstr>National government guidelines recommend  specialist care if patient:</vt:lpstr>
      <vt:lpstr>National government guidelines recommend  specialist care if patient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Allergy and Asthma Expert</dc:title>
  <dc:creator>Tammy Spejcher</dc:creator>
  <cp:lastModifiedBy>Gina Steiner</cp:lastModifiedBy>
  <cp:revision>10</cp:revision>
  <cp:lastPrinted>2020-04-27T16:35:20Z</cp:lastPrinted>
  <dcterms:created xsi:type="dcterms:W3CDTF">2020-04-28T17:25:45Z</dcterms:created>
  <dcterms:modified xsi:type="dcterms:W3CDTF">2026-03-27T18:28:04Z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0x010100554403AE2B9B4B429A8907C1DFC724A4</vt:lpwstr>
  </property>
</Properties>
</file>