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7.jpg" ContentType="image/jpg"/>
  <Override PartName="/ppt/media/image18.jpg" ContentType="image/jpg"/>
  <Override PartName="/ppt/media/image22.jpg" ContentType="image/jpg"/>
  <Override PartName="/ppt/media/image25.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1.jpg" ContentType="image/jpg"/>
  <Override PartName="/ppt/media/image32.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268" r:id="rId3"/>
    <p:sldId id="263" r:id="rId4"/>
    <p:sldId id="265" r:id="rId5"/>
    <p:sldId id="270" r:id="rId6"/>
    <p:sldId id="267" r:id="rId7"/>
    <p:sldId id="271" r:id="rId8"/>
    <p:sldId id="272" r:id="rId9"/>
    <p:sldId id="273" r:id="rId10"/>
    <p:sldId id="306" r:id="rId11"/>
    <p:sldId id="307" r:id="rId12"/>
    <p:sldId id="302" r:id="rId13"/>
    <p:sldId id="303" r:id="rId14"/>
    <p:sldId id="280" r:id="rId15"/>
    <p:sldId id="279" r:id="rId16"/>
    <p:sldId id="275" r:id="rId17"/>
    <p:sldId id="276" r:id="rId18"/>
    <p:sldId id="282" r:id="rId19"/>
    <p:sldId id="277" r:id="rId20"/>
    <p:sldId id="278" r:id="rId21"/>
    <p:sldId id="269" r:id="rId22"/>
    <p:sldId id="300" r:id="rId23"/>
    <p:sldId id="298" r:id="rId24"/>
    <p:sldId id="308" r:id="rId25"/>
    <p:sldId id="309" r:id="rId26"/>
    <p:sldId id="281" r:id="rId27"/>
    <p:sldId id="297" r:id="rId28"/>
    <p:sldId id="283" r:id="rId29"/>
    <p:sldId id="290" r:id="rId30"/>
    <p:sldId id="299" r:id="rId31"/>
    <p:sldId id="304" r:id="rId32"/>
    <p:sldId id="310" r:id="rId33"/>
    <p:sldId id="301" r:id="rId34"/>
    <p:sldId id="286" r:id="rId35"/>
    <p:sldId id="296" r:id="rId36"/>
    <p:sldId id="287" r:id="rId37"/>
    <p:sldId id="311" r:id="rId38"/>
    <p:sldId id="289" r:id="rId39"/>
    <p:sldId id="292" r:id="rId40"/>
    <p:sldId id="295" r:id="rId41"/>
    <p:sldId id="294" r:id="rId42"/>
    <p:sldId id="305" r:id="rId43"/>
    <p:sldId id="262" r:id="rId44"/>
    <p:sldId id="293" r:id="rId45"/>
    <p:sldId id="264"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8BF"/>
    <a:srgbClr val="8BC269"/>
    <a:srgbClr val="313231"/>
    <a:srgbClr val="0072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2DEE8-D0C8-45EC-9861-196EFBFD7755}" v="53" dt="2025-09-05T21:12:18.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5"/>
    <p:restoredTop sz="82663" autoAdjust="0"/>
  </p:normalViewPr>
  <p:slideViewPr>
    <p:cSldViewPr snapToGrid="0" snapToObjects="1">
      <p:cViewPr varScale="1">
        <p:scale>
          <a:sx n="116" d="100"/>
          <a:sy n="116" d="100"/>
        </p:scale>
        <p:origin x="1752"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8ABB5-4D42-A04F-9AAB-312B75BEB848}" type="datetimeFigureOut">
              <a:rPr lang="en-US" smtClean="0"/>
              <a:t>2/11/2026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334E94-C4CD-E043-A029-D34AFA7CCE1D}" type="slidenum">
              <a:rPr lang="en-US" smtClean="0"/>
              <a:t>‹#›</a:t>
            </a:fld>
            <a:endParaRPr lang="en-US"/>
          </a:p>
        </p:txBody>
      </p:sp>
    </p:spTree>
    <p:extLst>
      <p:ext uri="{BB962C8B-B14F-4D97-AF65-F5344CB8AC3E}">
        <p14:creationId xmlns:p14="http://schemas.microsoft.com/office/powerpoint/2010/main" val="107591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B82CC-4997-2041-A71A-A9AD3242EB53}"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E0000-FAA8-A74E-AD6D-D52618A5C565}" type="slidenum">
              <a:rPr lang="en-US" smtClean="0"/>
              <a:t>‹#›</a:t>
            </a:fld>
            <a:endParaRPr lang="en-US"/>
          </a:p>
        </p:txBody>
      </p:sp>
    </p:spTree>
    <p:extLst>
      <p:ext uri="{BB962C8B-B14F-4D97-AF65-F5344CB8AC3E}">
        <p14:creationId xmlns:p14="http://schemas.microsoft.com/office/powerpoint/2010/main" val="115853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E0000-FAA8-A74E-AD6D-D52618A5C565}" type="slidenum">
              <a:rPr lang="en-US" smtClean="0"/>
              <a:t>1</a:t>
            </a:fld>
            <a:endParaRPr lang="en-US"/>
          </a:p>
        </p:txBody>
      </p:sp>
    </p:spTree>
    <p:extLst>
      <p:ext uri="{BB962C8B-B14F-4D97-AF65-F5344CB8AC3E}">
        <p14:creationId xmlns:p14="http://schemas.microsoft.com/office/powerpoint/2010/main" val="25457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TTe46b2e10.B"/>
              </a:rPr>
              <a:t>FIGURE 2. </a:t>
            </a:r>
            <a:r>
              <a:rPr lang="en-US" sz="1800" b="0" i="0" u="none" strike="noStrike" baseline="0" dirty="0">
                <a:solidFill>
                  <a:srgbClr val="000000"/>
                </a:solidFill>
                <a:latin typeface="AdvTT08771266"/>
              </a:rPr>
              <a:t>Forest plot: rate of successful </a:t>
            </a:r>
            <a:r>
              <a:rPr lang="en-US" sz="1800" b="0" i="0" u="none" strike="noStrike" baseline="0" dirty="0" err="1">
                <a:solidFill>
                  <a:srgbClr val="000000"/>
                </a:solidFill>
                <a:latin typeface="AdvTT08771266"/>
              </a:rPr>
              <a:t>delabeling</a:t>
            </a:r>
            <a:r>
              <a:rPr lang="en-US" sz="1800" b="0" i="0" u="none" strike="noStrike" baseline="0" dirty="0">
                <a:solidFill>
                  <a:srgbClr val="000000"/>
                </a:solidFill>
                <a:latin typeface="AdvTT08771266"/>
              </a:rPr>
              <a:t>, outcome: no hypersensitivity reaction to </a:t>
            </a:r>
            <a:r>
              <a:rPr lang="en-US" sz="1800" b="0" i="0" u="none" strike="noStrike" baseline="0" dirty="0" err="1">
                <a:solidFill>
                  <a:srgbClr val="000000"/>
                </a:solidFill>
                <a:latin typeface="AdvTT08771266"/>
              </a:rPr>
              <a:t>dDC</a:t>
            </a:r>
            <a:r>
              <a:rPr lang="en-US" sz="1800" b="0" i="0" u="none" strike="noStrike" baseline="0" dirty="0">
                <a:solidFill>
                  <a:srgbClr val="000000"/>
                </a:solidFill>
                <a:latin typeface="AdvTT08771266"/>
              </a:rPr>
              <a:t>. Events: successful </a:t>
            </a:r>
            <a:r>
              <a:rPr lang="en-US" sz="1800" b="0" i="0" u="none" strike="noStrike" baseline="0" dirty="0" err="1">
                <a:solidFill>
                  <a:srgbClr val="000000"/>
                </a:solidFill>
                <a:latin typeface="AdvTT08771266"/>
              </a:rPr>
              <a:t>delabeling</a:t>
            </a:r>
            <a:r>
              <a:rPr lang="en-US" sz="1800" b="0" i="0" u="none" strike="noStrike" baseline="0" dirty="0">
                <a:solidFill>
                  <a:srgbClr val="000000"/>
                </a:solidFill>
                <a:latin typeface="AdvTT08771266"/>
              </a:rPr>
              <a:t> or no</a:t>
            </a:r>
          </a:p>
          <a:p>
            <a:pPr algn="l"/>
            <a:r>
              <a:rPr lang="en-US" sz="1800" b="0" i="0" u="none" strike="noStrike" baseline="0" dirty="0">
                <a:solidFill>
                  <a:srgbClr val="000000"/>
                </a:solidFill>
                <a:latin typeface="AdvTT08771266"/>
              </a:rPr>
              <a:t>reaction to </a:t>
            </a:r>
            <a:r>
              <a:rPr lang="en-US" sz="1800" b="0" i="0" u="none" strike="noStrike" baseline="0" dirty="0" err="1">
                <a:solidFill>
                  <a:srgbClr val="000000"/>
                </a:solidFill>
                <a:latin typeface="AdvTT08771266"/>
              </a:rPr>
              <a:t>dDC</a:t>
            </a:r>
            <a:r>
              <a:rPr lang="en-US" sz="1800" b="0" i="0" u="none" strike="noStrike" baseline="0" dirty="0">
                <a:solidFill>
                  <a:srgbClr val="000000"/>
                </a:solidFill>
                <a:latin typeface="AdvTT08771266"/>
              </a:rPr>
              <a:t>. Heterogeneity: </a:t>
            </a:r>
            <a:r>
              <a:rPr lang="en-US" sz="1800" b="0" i="0" u="none" strike="noStrike" baseline="0" dirty="0">
                <a:solidFill>
                  <a:srgbClr val="000000"/>
                </a:solidFill>
                <a:latin typeface="AdvTT820c91e0.I"/>
              </a:rPr>
              <a:t>Q</a:t>
            </a:r>
            <a:r>
              <a:rPr lang="en-US" sz="1800" b="0" i="0" u="none" strike="noStrike" baseline="0" dirty="0">
                <a:solidFill>
                  <a:srgbClr val="000000"/>
                </a:solidFill>
                <a:latin typeface="AdvTT08771266"/>
              </a:rPr>
              <a:t>(</a:t>
            </a:r>
            <a:r>
              <a:rPr lang="en-US" sz="1800" b="0" i="0" u="none" strike="noStrike" baseline="0" dirty="0">
                <a:solidFill>
                  <a:srgbClr val="000000"/>
                </a:solidFill>
                <a:latin typeface="AdvPS3F4C13"/>
              </a:rPr>
              <a:t>c</a:t>
            </a:r>
            <a:r>
              <a:rPr lang="en-US" sz="1800" b="0" i="0" u="none" strike="noStrike" baseline="0" dirty="0">
                <a:solidFill>
                  <a:srgbClr val="000000"/>
                </a:solidFill>
                <a:latin typeface="AdvTT08771266"/>
              </a:rPr>
              <a:t>2) </a:t>
            </a:r>
            <a:r>
              <a:rPr lang="en-US" sz="1800" b="0" i="0" u="none" strike="noStrike" baseline="0" dirty="0">
                <a:solidFill>
                  <a:srgbClr val="000000"/>
                </a:solidFill>
                <a:latin typeface="AdvP4C4E74"/>
              </a:rPr>
              <a:t>¼ </a:t>
            </a:r>
            <a:r>
              <a:rPr lang="en-US" sz="1800" b="0" i="0" u="none" strike="noStrike" baseline="0" dirty="0">
                <a:solidFill>
                  <a:srgbClr val="000000"/>
                </a:solidFill>
                <a:latin typeface="AdvTT08771266"/>
              </a:rPr>
              <a:t>0.36, </a:t>
            </a:r>
            <a:r>
              <a:rPr lang="en-US" sz="1800" b="0" i="0" u="none" strike="noStrike" baseline="0" dirty="0" err="1">
                <a:solidFill>
                  <a:srgbClr val="000000"/>
                </a:solidFill>
                <a:latin typeface="AdvTT820c91e0.I"/>
              </a:rPr>
              <a:t>df</a:t>
            </a:r>
            <a:r>
              <a:rPr lang="en-US" sz="1800" b="0" i="0" u="none" strike="noStrike" baseline="0" dirty="0">
                <a:solidFill>
                  <a:srgbClr val="000000"/>
                </a:solidFill>
                <a:latin typeface="AdvTT820c91e0.I"/>
              </a:rPr>
              <a:t> </a:t>
            </a:r>
            <a:r>
              <a:rPr lang="en-US" sz="1800" b="0" i="0" u="none" strike="noStrike" baseline="0" dirty="0">
                <a:solidFill>
                  <a:srgbClr val="000000"/>
                </a:solidFill>
                <a:latin typeface="AdvP4C4E74"/>
              </a:rPr>
              <a:t>¼ </a:t>
            </a:r>
            <a:r>
              <a:rPr lang="en-US" sz="1800" b="0" i="0" u="none" strike="noStrike" baseline="0" dirty="0">
                <a:solidFill>
                  <a:srgbClr val="000000"/>
                </a:solidFill>
                <a:latin typeface="AdvTT08771266"/>
              </a:rPr>
              <a:t>11 (</a:t>
            </a:r>
            <a:r>
              <a:rPr lang="en-US" sz="1800" b="0" i="0" u="none" strike="noStrike" baseline="0" dirty="0">
                <a:solidFill>
                  <a:srgbClr val="000000"/>
                </a:solidFill>
                <a:latin typeface="AdvTT820c91e0.I"/>
              </a:rPr>
              <a:t>P </a:t>
            </a:r>
            <a:r>
              <a:rPr lang="en-US" sz="1800" b="0" i="0" u="none" strike="noStrike" baseline="0" dirty="0">
                <a:solidFill>
                  <a:srgbClr val="000000"/>
                </a:solidFill>
                <a:latin typeface="AdvP4C4E51"/>
              </a:rPr>
              <a:t>&gt; </a:t>
            </a:r>
            <a:r>
              <a:rPr lang="en-US" sz="1800" b="0" i="0" u="none" strike="noStrike" baseline="0" dirty="0">
                <a:solidFill>
                  <a:srgbClr val="000000"/>
                </a:solidFill>
                <a:latin typeface="AdvTT08771266"/>
              </a:rPr>
              <a:t>.2), and </a:t>
            </a:r>
            <a:r>
              <a:rPr lang="en-US" sz="1800" b="0" i="0" u="none" strike="noStrike" baseline="0" dirty="0">
                <a:solidFill>
                  <a:srgbClr val="000000"/>
                </a:solidFill>
                <a:latin typeface="AdvTT820c91e0.I"/>
              </a:rPr>
              <a:t>I</a:t>
            </a:r>
            <a:r>
              <a:rPr lang="en-US" sz="1800" b="0" i="0" u="none" strike="noStrike" baseline="0" dirty="0">
                <a:solidFill>
                  <a:srgbClr val="000000"/>
                </a:solidFill>
                <a:latin typeface="AdvTT08771266"/>
              </a:rPr>
              <a:t>2 </a:t>
            </a:r>
            <a:r>
              <a:rPr lang="en-US" sz="1800" b="0" i="0" u="none" strike="noStrike" baseline="0" dirty="0">
                <a:solidFill>
                  <a:srgbClr val="000000"/>
                </a:solidFill>
                <a:latin typeface="AdvP4C4E74"/>
              </a:rPr>
              <a:t>¼ </a:t>
            </a:r>
            <a:r>
              <a:rPr lang="en-US" sz="1800" b="0" i="0" u="none" strike="noStrike" baseline="0" dirty="0">
                <a:solidFill>
                  <a:srgbClr val="000000"/>
                </a:solidFill>
                <a:latin typeface="AdvTT08771266"/>
              </a:rPr>
              <a:t>0%.</a:t>
            </a:r>
            <a:r>
              <a:rPr lang="en-US" sz="1800" b="0" i="0" u="none" strike="noStrike" baseline="0" dirty="0">
                <a:solidFill>
                  <a:srgbClr val="2197D2"/>
                </a:solidFill>
                <a:latin typeface="AdvTT08771266"/>
              </a:rPr>
              <a:t>39-46</a:t>
            </a:r>
            <a:r>
              <a:rPr lang="en-US" sz="1800" b="0" i="0" u="none" strike="noStrike" baseline="0" dirty="0">
                <a:solidFill>
                  <a:srgbClr val="000000"/>
                </a:solidFill>
                <a:latin typeface="AdvTT08771266"/>
              </a:rPr>
              <a:t>,</a:t>
            </a:r>
            <a:r>
              <a:rPr lang="en-US" sz="1800" b="0" i="0" u="none" strike="noStrike" baseline="0" dirty="0">
                <a:solidFill>
                  <a:srgbClr val="2197D2"/>
                </a:solidFill>
                <a:latin typeface="AdvTT08771266"/>
              </a:rPr>
              <a:t>54-57 </a:t>
            </a:r>
            <a:r>
              <a:rPr lang="en-US" sz="1800" b="0" i="0" u="none" strike="noStrike" baseline="0" dirty="0">
                <a:solidFill>
                  <a:srgbClr val="000000"/>
                </a:solidFill>
                <a:latin typeface="AdvTT820c91e0.I"/>
              </a:rPr>
              <a:t>CI</a:t>
            </a:r>
            <a:r>
              <a:rPr lang="en-US" sz="1800" b="0" i="0" u="none" strike="noStrike" baseline="0" dirty="0">
                <a:solidFill>
                  <a:srgbClr val="000000"/>
                </a:solidFill>
                <a:latin typeface="AdvTT08771266"/>
              </a:rPr>
              <a:t>, Confidence interval; </a:t>
            </a:r>
            <a:r>
              <a:rPr lang="en-US" sz="1800" b="0" i="0" u="none" strike="noStrike" baseline="0" dirty="0" err="1">
                <a:solidFill>
                  <a:srgbClr val="000000"/>
                </a:solidFill>
                <a:latin typeface="AdvTT820c91e0.I"/>
              </a:rPr>
              <a:t>dDC</a:t>
            </a:r>
            <a:r>
              <a:rPr lang="en-US" sz="1800" b="0" i="0" u="none" strike="noStrike" baseline="0" dirty="0">
                <a:solidFill>
                  <a:srgbClr val="000000"/>
                </a:solidFill>
                <a:latin typeface="AdvTT08771266"/>
              </a:rPr>
              <a:t>, direct drug</a:t>
            </a:r>
          </a:p>
          <a:p>
            <a:pPr algn="l"/>
            <a:r>
              <a:rPr lang="en-US" sz="1800" b="0" i="0" u="none" strike="noStrike" baseline="0" dirty="0">
                <a:solidFill>
                  <a:srgbClr val="000000"/>
                </a:solidFill>
                <a:latin typeface="AdvTT08771266"/>
              </a:rPr>
              <a:t>challenge.</a:t>
            </a:r>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8</a:t>
            </a:fld>
            <a:endParaRPr lang="en-US"/>
          </a:p>
        </p:txBody>
      </p:sp>
    </p:spTree>
    <p:extLst>
      <p:ext uri="{BB962C8B-B14F-4D97-AF65-F5344CB8AC3E}">
        <p14:creationId xmlns:p14="http://schemas.microsoft.com/office/powerpoint/2010/main" val="402661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55AC6-2943-1F56-A316-97202D1E1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57F73-624C-3860-7684-985BC0144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EFDB7-E6D1-6F99-F72B-7F3496AB7E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4CBCB3-4BE2-2290-5888-FFB0652D124A}"/>
              </a:ext>
            </a:extLst>
          </p:cNvPr>
          <p:cNvSpPr>
            <a:spLocks noGrp="1"/>
          </p:cNvSpPr>
          <p:nvPr>
            <p:ph type="sldNum" sz="quarter" idx="5"/>
          </p:nvPr>
        </p:nvSpPr>
        <p:spPr/>
        <p:txBody>
          <a:bodyPr/>
          <a:lstStyle/>
          <a:p>
            <a:fld id="{D95E0000-FAA8-A74E-AD6D-D52618A5C565}" type="slidenum">
              <a:rPr lang="en-US" smtClean="0"/>
              <a:t>11</a:t>
            </a:fld>
            <a:endParaRPr lang="en-US"/>
          </a:p>
        </p:txBody>
      </p:sp>
    </p:spTree>
    <p:extLst>
      <p:ext uri="{BB962C8B-B14F-4D97-AF65-F5344CB8AC3E}">
        <p14:creationId xmlns:p14="http://schemas.microsoft.com/office/powerpoint/2010/main" val="5046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estimated pooled prevalence of beta-lactam (BL) drug allergy confirmed by direct DPT in children.</a:t>
            </a:r>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12</a:t>
            </a:fld>
            <a:endParaRPr lang="en-US"/>
          </a:p>
        </p:txBody>
      </p:sp>
    </p:spTree>
    <p:extLst>
      <p:ext uri="{BB962C8B-B14F-4D97-AF65-F5344CB8AC3E}">
        <p14:creationId xmlns:p14="http://schemas.microsoft.com/office/powerpoint/2010/main" val="307306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15</a:t>
            </a:fld>
            <a:endParaRPr lang="en-US"/>
          </a:p>
        </p:txBody>
      </p:sp>
    </p:spTree>
    <p:extLst>
      <p:ext uri="{BB962C8B-B14F-4D97-AF65-F5344CB8AC3E}">
        <p14:creationId xmlns:p14="http://schemas.microsoft.com/office/powerpoint/2010/main" val="289176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E0000-FAA8-A74E-AD6D-D52618A5C565}" type="slidenum">
              <a:rPr lang="en-US" smtClean="0"/>
              <a:t>16</a:t>
            </a:fld>
            <a:endParaRPr lang="en-US"/>
          </a:p>
        </p:txBody>
      </p:sp>
    </p:spTree>
    <p:extLst>
      <p:ext uri="{BB962C8B-B14F-4D97-AF65-F5344CB8AC3E}">
        <p14:creationId xmlns:p14="http://schemas.microsoft.com/office/powerpoint/2010/main" val="1512820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2/11/2026</a:t>
            </a:fld>
            <a:endParaRPr lang="en-US"/>
          </a:p>
        </p:txBody>
      </p:sp>
    </p:spTree>
    <p:extLst>
      <p:ext uri="{BB962C8B-B14F-4D97-AF65-F5344CB8AC3E}">
        <p14:creationId xmlns:p14="http://schemas.microsoft.com/office/powerpoint/2010/main" val="186296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 Allia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424080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Annual Scientific Mee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6508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 Found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292116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 Corporate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4145795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 House of Delega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91231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 Learning Conn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734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lide - Practice Manag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5"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41669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Scientif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2/11/2026</a:t>
            </a:fld>
            <a:endParaRPr lang="en-US"/>
          </a:p>
        </p:txBody>
      </p:sp>
    </p:spTree>
    <p:extLst>
      <p:ext uri="{BB962C8B-B14F-4D97-AF65-F5344CB8AC3E}">
        <p14:creationId xmlns:p14="http://schemas.microsoft.com/office/powerpoint/2010/main" val="280513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Medical Pract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2/11/2026</a:t>
            </a:fld>
            <a:endParaRPr lang="en-US"/>
          </a:p>
        </p:txBody>
      </p:sp>
    </p:spTree>
    <p:extLst>
      <p:ext uri="{BB962C8B-B14F-4D97-AF65-F5344CB8AC3E}">
        <p14:creationId xmlns:p14="http://schemas.microsoft.com/office/powerpoint/2010/main" val="165752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2/11/2026</a:t>
            </a:fld>
            <a:endParaRPr lang="en-US"/>
          </a:p>
        </p:txBody>
      </p:sp>
    </p:spTree>
    <p:extLst>
      <p:ext uri="{BB962C8B-B14F-4D97-AF65-F5344CB8AC3E}">
        <p14:creationId xmlns:p14="http://schemas.microsoft.com/office/powerpoint/2010/main" val="414747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Corporate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16614"/>
            <a:ext cx="3675252" cy="1964195"/>
          </a:xfrm>
        </p:spPr>
        <p:txBody>
          <a:bodyPr anchor="b" anchorCtr="0">
            <a:normAutofit/>
          </a:bodyPr>
          <a:lstStyle>
            <a:lvl1pPr>
              <a:defRPr sz="3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1" y="2780808"/>
            <a:ext cx="3675252" cy="917687"/>
          </a:xfrm>
        </p:spPr>
        <p:txBody>
          <a:bodyPr/>
          <a:lstStyle>
            <a:lvl1pPr marL="0" indent="0" algn="l">
              <a:buNone/>
              <a:defRPr>
                <a:solidFill>
                  <a:srgbClr val="8BC26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85801" y="4312595"/>
            <a:ext cx="2133600" cy="273844"/>
          </a:xfrm>
          <a:prstGeom prst="rect">
            <a:avLst/>
          </a:prstGeom>
        </p:spPr>
        <p:txBody>
          <a:bodyPr/>
          <a:lstStyle>
            <a:lvl1pPr>
              <a:defRPr>
                <a:solidFill>
                  <a:srgbClr val="5BB8BF"/>
                </a:solidFill>
              </a:defRPr>
            </a:lvl1pPr>
          </a:lstStyle>
          <a:p>
            <a:fld id="{560F7B8B-80B1-C144-B976-8C4011E3CAD1}" type="datetimeFigureOut">
              <a:rPr lang="en-US" smtClean="0"/>
              <a:pPr/>
              <a:t>2/11/2026</a:t>
            </a:fld>
            <a:endParaRPr lang="en-US"/>
          </a:p>
        </p:txBody>
      </p:sp>
    </p:spTree>
    <p:extLst>
      <p:ext uri="{BB962C8B-B14F-4D97-AF65-F5344CB8AC3E}">
        <p14:creationId xmlns:p14="http://schemas.microsoft.com/office/powerpoint/2010/main" val="300219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ivider Slide - No Image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96"/>
            <a:ext cx="6096000" cy="2089897"/>
          </a:xfrm>
        </p:spPr>
        <p:txBody>
          <a:bodyPr>
            <a:normAutofit/>
          </a:bodyPr>
          <a:lstStyle>
            <a:lvl1pPr>
              <a:defRPr sz="3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380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ivider Slide - No Imag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296"/>
            <a:ext cx="6096000" cy="2089897"/>
          </a:xfrm>
        </p:spPr>
        <p:txBody>
          <a:bodyPr>
            <a:normAutofit/>
          </a:bodyPr>
          <a:lstStyle>
            <a:lvl1pPr>
              <a:defRPr sz="38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9049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 Colle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35534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 Advocacy Counc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51144" cy="857250"/>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vl1pPr>
            <a:lvl2pPr>
              <a:defRPr sz="12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8" name="Footer Placeholder 4"/>
          <p:cNvSpPr>
            <a:spLocks noGrp="1"/>
          </p:cNvSpPr>
          <p:nvPr>
            <p:ph type="ftr" sz="quarter" idx="11"/>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16661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014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457200" y="4689471"/>
            <a:ext cx="2133600" cy="273844"/>
          </a:xfrm>
          <a:prstGeom prst="rect">
            <a:avLst/>
          </a:prstGeom>
        </p:spPr>
        <p:txBody>
          <a:bodyPr/>
          <a:lstStyle>
            <a:lvl1pPr>
              <a:defRPr>
                <a:solidFill>
                  <a:schemeClr val="bg1"/>
                </a:solidFill>
              </a:defRPr>
            </a:lvl1pPr>
          </a:lstStyle>
          <a:p>
            <a:fld id="{560F7B8B-80B1-C144-B976-8C4011E3CAD1}" type="datetimeFigureOut">
              <a:rPr lang="en-US" smtClean="0"/>
              <a:pPr/>
              <a:t>2/11/2026</a:t>
            </a:fld>
            <a:endParaRPr lang="en-US" dirty="0"/>
          </a:p>
        </p:txBody>
      </p:sp>
      <p:sp>
        <p:nvSpPr>
          <p:cNvPr id="11" name="Footer Placeholder 4"/>
          <p:cNvSpPr>
            <a:spLocks noGrp="1"/>
          </p:cNvSpPr>
          <p:nvPr>
            <p:ph type="ftr" sz="quarter" idx="3"/>
          </p:nvPr>
        </p:nvSpPr>
        <p:spPr>
          <a:xfrm>
            <a:off x="3124200" y="4689471"/>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6808344" y="4103826"/>
            <a:ext cx="2133600" cy="273844"/>
          </a:xfrm>
          <a:prstGeom prst="rect">
            <a:avLst/>
          </a:prstGeom>
        </p:spPr>
        <p:txBody>
          <a:bodyPr/>
          <a:lstStyle/>
          <a:p>
            <a:fld id="{BEBECE67-B987-1C4A-9254-11AC55ECC4FE}" type="slidenum">
              <a:rPr lang="en-US" smtClean="0"/>
              <a:t>‹#›</a:t>
            </a:fld>
            <a:endParaRPr lang="en-US" dirty="0"/>
          </a:p>
        </p:txBody>
      </p:sp>
    </p:spTree>
    <p:extLst>
      <p:ext uri="{BB962C8B-B14F-4D97-AF65-F5344CB8AC3E}">
        <p14:creationId xmlns:p14="http://schemas.microsoft.com/office/powerpoint/2010/main" val="138261718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7" r:id="rId4"/>
    <p:sldLayoutId id="2147483668" r:id="rId5"/>
    <p:sldLayoutId id="2147483666" r:id="rId6"/>
    <p:sldLayoutId id="2147483659" r:id="rId7"/>
    <p:sldLayoutId id="2147483650" r:id="rId8"/>
    <p:sldLayoutId id="2147483656" r:id="rId9"/>
    <p:sldLayoutId id="2147483660" r:id="rId10"/>
    <p:sldLayoutId id="2147483661" r:id="rId11"/>
    <p:sldLayoutId id="2147483662" r:id="rId12"/>
    <p:sldLayoutId id="2147483663" r:id="rId13"/>
    <p:sldLayoutId id="2147483664" r:id="rId14"/>
    <p:sldLayoutId id="2147483665" r:id="rId15"/>
    <p:sldLayoutId id="2147483669" r:id="rId16"/>
  </p:sldLayoutIdLst>
  <p:txStyles>
    <p:titleStyle>
      <a:lvl1pPr algn="l" defTabSz="457200" rtl="0" eaLnBrk="1" latinLnBrk="0" hangingPunct="1">
        <a:spcBef>
          <a:spcPct val="0"/>
        </a:spcBef>
        <a:buNone/>
        <a:defRPr sz="2800" kern="1200">
          <a:solidFill>
            <a:srgbClr val="007296"/>
          </a:solidFill>
          <a:latin typeface="Arial"/>
          <a:ea typeface="+mj-ea"/>
          <a:cs typeface="Arial"/>
        </a:defRPr>
      </a:lvl1pPr>
    </p:titleStyle>
    <p:bodyStyle>
      <a:lvl1pPr marL="342900" indent="-342900" algn="l" defTabSz="457200" rtl="0" eaLnBrk="1" latinLnBrk="0" hangingPunct="1">
        <a:spcBef>
          <a:spcPct val="20000"/>
        </a:spcBef>
        <a:buClr>
          <a:srgbClr val="007296"/>
        </a:buClr>
        <a:buFont typeface="Arial"/>
        <a:buChar char="•"/>
        <a:defRPr sz="2000" kern="1200">
          <a:solidFill>
            <a:srgbClr val="313231"/>
          </a:solidFill>
          <a:latin typeface="Arial"/>
          <a:ea typeface="+mn-ea"/>
          <a:cs typeface="Arial"/>
        </a:defRPr>
      </a:lvl1pPr>
      <a:lvl2pPr marL="742950" indent="-285750" algn="l" defTabSz="457200" rtl="0" eaLnBrk="1" latinLnBrk="0" hangingPunct="1">
        <a:spcBef>
          <a:spcPct val="20000"/>
        </a:spcBef>
        <a:buClr>
          <a:srgbClr val="5BB8BF"/>
        </a:buClr>
        <a:buFont typeface="Arial"/>
        <a:buChar char="–"/>
        <a:defRPr sz="1600" kern="1200">
          <a:solidFill>
            <a:srgbClr val="313231"/>
          </a:solidFill>
          <a:latin typeface="Arial"/>
          <a:ea typeface="+mn-ea"/>
          <a:cs typeface="Arial"/>
        </a:defRPr>
      </a:lvl2pPr>
      <a:lvl3pPr marL="1005840"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3pPr>
      <a:lvl4pPr marL="1280160"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4pPr>
      <a:lvl5pPr marL="1517904" indent="-228600" algn="l" defTabSz="457200" rtl="0" eaLnBrk="1" latinLnBrk="0" hangingPunct="1">
        <a:spcBef>
          <a:spcPct val="20000"/>
        </a:spcBef>
        <a:buClr>
          <a:srgbClr val="5BB8BF"/>
        </a:buClr>
        <a:buFont typeface="Arial"/>
        <a:buChar char="»"/>
        <a:defRPr sz="1200" kern="1200">
          <a:solidFill>
            <a:srgbClr val="31323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443" y="1056051"/>
            <a:ext cx="4985006" cy="1964195"/>
          </a:xfrm>
        </p:spPr>
        <p:txBody>
          <a:bodyPr>
            <a:normAutofit fontScale="90000"/>
          </a:bodyPr>
          <a:lstStyle/>
          <a:p>
            <a:r>
              <a:rPr lang="en-US" dirty="0"/>
              <a:t>Penicillin Allergy Identification and </a:t>
            </a:r>
            <a:r>
              <a:rPr lang="en-US" dirty="0" err="1"/>
              <a:t>Delabeling</a:t>
            </a:r>
            <a:r>
              <a:rPr lang="en-US" dirty="0"/>
              <a:t> for the Primary Care Clinician</a:t>
            </a:r>
          </a:p>
        </p:txBody>
      </p:sp>
      <p:sp>
        <p:nvSpPr>
          <p:cNvPr id="6" name="Subtitle 2">
            <a:extLst>
              <a:ext uri="{FF2B5EF4-FFF2-40B4-BE49-F238E27FC236}">
                <a16:creationId xmlns:a16="http://schemas.microsoft.com/office/drawing/2014/main" id="{22898D5B-CD62-0A0C-DD6D-8444AD5327B3}"/>
              </a:ext>
            </a:extLst>
          </p:cNvPr>
          <p:cNvSpPr>
            <a:spLocks noGrp="1"/>
          </p:cNvSpPr>
          <p:nvPr>
            <p:ph type="subTitle" idx="1"/>
          </p:nvPr>
        </p:nvSpPr>
        <p:spPr>
          <a:xfrm>
            <a:off x="550822" y="4302783"/>
            <a:ext cx="3675252" cy="466926"/>
          </a:xfrm>
        </p:spPr>
        <p:txBody>
          <a:bodyPr>
            <a:normAutofit/>
          </a:bodyPr>
          <a:lstStyle/>
          <a:p>
            <a:r>
              <a:rPr lang="en-US" sz="1600" dirty="0"/>
              <a:t>Last updated: February 2026</a:t>
            </a:r>
          </a:p>
        </p:txBody>
      </p:sp>
    </p:spTree>
    <p:extLst>
      <p:ext uri="{BB962C8B-B14F-4D97-AF65-F5344CB8AC3E}">
        <p14:creationId xmlns:p14="http://schemas.microsoft.com/office/powerpoint/2010/main" val="181882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EF329-1357-BC5D-A42F-11750F0A5D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0B8D74-6B9F-5F6D-DD2C-419E2DFF45C8}"/>
              </a:ext>
            </a:extLst>
          </p:cNvPr>
          <p:cNvSpPr>
            <a:spLocks noGrp="1"/>
          </p:cNvSpPr>
          <p:nvPr>
            <p:ph type="title"/>
          </p:nvPr>
        </p:nvSpPr>
        <p:spPr/>
        <p:txBody>
          <a:bodyPr/>
          <a:lstStyle/>
          <a:p>
            <a:r>
              <a:rPr lang="en-US" dirty="0"/>
              <a:t>Penicillin Allergy in Children</a:t>
            </a:r>
          </a:p>
        </p:txBody>
      </p:sp>
    </p:spTree>
    <p:extLst>
      <p:ext uri="{BB962C8B-B14F-4D97-AF65-F5344CB8AC3E}">
        <p14:creationId xmlns:p14="http://schemas.microsoft.com/office/powerpoint/2010/main" val="190433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B739-04FB-75B9-1BD2-C826A81AE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96AA3-B45B-D14C-7277-19F142E831CE}"/>
              </a:ext>
            </a:extLst>
          </p:cNvPr>
          <p:cNvSpPr>
            <a:spLocks noGrp="1"/>
          </p:cNvSpPr>
          <p:nvPr>
            <p:ph type="title"/>
          </p:nvPr>
        </p:nvSpPr>
        <p:spPr/>
        <p:txBody>
          <a:bodyPr/>
          <a:lstStyle/>
          <a:p>
            <a:r>
              <a:rPr lang="en-US" dirty="0"/>
              <a:t>The Pediatric Difference: Penicillin Allergy</a:t>
            </a:r>
          </a:p>
        </p:txBody>
      </p:sp>
      <p:sp>
        <p:nvSpPr>
          <p:cNvPr id="4" name="Content Placeholder 3">
            <a:extLst>
              <a:ext uri="{FF2B5EF4-FFF2-40B4-BE49-F238E27FC236}">
                <a16:creationId xmlns:a16="http://schemas.microsoft.com/office/drawing/2014/main" id="{6A1A4CE3-7CC9-8A95-C3B7-93406E9919FC}"/>
              </a:ext>
            </a:extLst>
          </p:cNvPr>
          <p:cNvSpPr>
            <a:spLocks noGrp="1"/>
          </p:cNvSpPr>
          <p:nvPr>
            <p:ph idx="1"/>
          </p:nvPr>
        </p:nvSpPr>
        <p:spPr/>
        <p:txBody>
          <a:bodyPr/>
          <a:lstStyle/>
          <a:p>
            <a:r>
              <a:rPr lang="en-US" dirty="0"/>
              <a:t>Children more commonly have viral exanthems in the penicillin antibiotic course that may appear similar to drug hypersensitivity reactions</a:t>
            </a:r>
            <a:r>
              <a:rPr lang="en-US" baseline="30000" dirty="0"/>
              <a:t>1</a:t>
            </a:r>
          </a:p>
          <a:p>
            <a:endParaRPr lang="en-US" dirty="0"/>
          </a:p>
          <a:p>
            <a:r>
              <a:rPr lang="en-US" dirty="0"/>
              <a:t>Estimated 75% of children with reported penicillin allergy are diagnosed by 3 years</a:t>
            </a:r>
            <a:r>
              <a:rPr lang="en-US" baseline="30000" dirty="0"/>
              <a:t>2</a:t>
            </a:r>
          </a:p>
          <a:p>
            <a:endParaRPr lang="en-US" dirty="0"/>
          </a:p>
          <a:p>
            <a:r>
              <a:rPr lang="en-US" dirty="0"/>
              <a:t>Skin testing is painful for children and can have limited diagnostic value pending clinical history</a:t>
            </a:r>
            <a:r>
              <a:rPr lang="en-US" baseline="30000" dirty="0"/>
              <a:t>3</a:t>
            </a:r>
          </a:p>
          <a:p>
            <a:endParaRPr lang="en-US" dirty="0"/>
          </a:p>
          <a:p>
            <a:endParaRPr lang="en-US" dirty="0"/>
          </a:p>
        </p:txBody>
      </p:sp>
      <p:sp>
        <p:nvSpPr>
          <p:cNvPr id="7" name="TextBox 6">
            <a:extLst>
              <a:ext uri="{FF2B5EF4-FFF2-40B4-BE49-F238E27FC236}">
                <a16:creationId xmlns:a16="http://schemas.microsoft.com/office/drawing/2014/main" id="{16DDBEBD-8176-C5D2-7F01-5C71D6AC578F}"/>
              </a:ext>
            </a:extLst>
          </p:cNvPr>
          <p:cNvSpPr txBox="1"/>
          <p:nvPr/>
        </p:nvSpPr>
        <p:spPr>
          <a:xfrm>
            <a:off x="457200" y="4497169"/>
            <a:ext cx="5460520" cy="646331"/>
          </a:xfrm>
          <a:prstGeom prst="rect">
            <a:avLst/>
          </a:prstGeom>
          <a:noFill/>
        </p:spPr>
        <p:txBody>
          <a:bodyPr wrap="square">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Caubet, et al. J Allergy Clin Immunol. 2011 Jan; 127(1):218-22. </a:t>
            </a:r>
          </a:p>
          <a:p>
            <a:r>
              <a:rPr lang="en-US" sz="1200" baseline="30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Stone, et al. Allergy. 2020 Feb; 75(2):273–88. </a:t>
            </a:r>
          </a:p>
          <a:p>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Gomes, et al. Allergy. 2016 Feb; 71(2):149-61.</a:t>
            </a:r>
          </a:p>
        </p:txBody>
      </p:sp>
    </p:spTree>
    <p:extLst>
      <p:ext uri="{BB962C8B-B14F-4D97-AF65-F5344CB8AC3E}">
        <p14:creationId xmlns:p14="http://schemas.microsoft.com/office/powerpoint/2010/main" val="255023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D105-7DB3-6B12-C533-7D850AC619A1}"/>
              </a:ext>
            </a:extLst>
          </p:cNvPr>
          <p:cNvSpPr>
            <a:spLocks noGrp="1"/>
          </p:cNvSpPr>
          <p:nvPr>
            <p:ph type="title"/>
          </p:nvPr>
        </p:nvSpPr>
        <p:spPr/>
        <p:txBody>
          <a:bodyPr/>
          <a:lstStyle/>
          <a:p>
            <a:r>
              <a:rPr lang="en-US" dirty="0"/>
              <a:t>Safety in Children </a:t>
            </a:r>
            <a:r>
              <a:rPr lang="en-US" dirty="0" err="1"/>
              <a:t>Delabeling</a:t>
            </a:r>
            <a:r>
              <a:rPr lang="en-US" dirty="0"/>
              <a:t>: Meta Analysis</a:t>
            </a:r>
          </a:p>
        </p:txBody>
      </p:sp>
      <p:pic>
        <p:nvPicPr>
          <p:cNvPr id="5" name="Content Placeholder 4" descr="Table&#10;&#10;AI-generated content may be incorrect.">
            <a:extLst>
              <a:ext uri="{FF2B5EF4-FFF2-40B4-BE49-F238E27FC236}">
                <a16:creationId xmlns:a16="http://schemas.microsoft.com/office/drawing/2014/main" id="{DABDC562-25ED-C183-CCD2-313D9101C417}"/>
              </a:ext>
            </a:extLst>
          </p:cNvPr>
          <p:cNvPicPr>
            <a:picLocks noGrp="1" noChangeAspect="1"/>
          </p:cNvPicPr>
          <p:nvPr>
            <p:ph idx="1"/>
          </p:nvPr>
        </p:nvPicPr>
        <p:blipFill>
          <a:blip r:embed="rId3"/>
          <a:stretch>
            <a:fillRect/>
          </a:stretch>
        </p:blipFill>
        <p:spPr>
          <a:xfrm>
            <a:off x="1235038" y="1026829"/>
            <a:ext cx="6525641" cy="3014663"/>
          </a:xfrm>
        </p:spPr>
      </p:pic>
      <p:sp>
        <p:nvSpPr>
          <p:cNvPr id="7" name="TextBox 6">
            <a:extLst>
              <a:ext uri="{FF2B5EF4-FFF2-40B4-BE49-F238E27FC236}">
                <a16:creationId xmlns:a16="http://schemas.microsoft.com/office/drawing/2014/main" id="{FA89B7F3-A5C8-905C-92B1-F0A15BC43014}"/>
              </a:ext>
            </a:extLst>
          </p:cNvPr>
          <p:cNvSpPr txBox="1"/>
          <p:nvPr/>
        </p:nvSpPr>
        <p:spPr>
          <a:xfrm>
            <a:off x="698740" y="4629744"/>
            <a:ext cx="6070959"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Srisuwatchari et al. J Allergy Clin Immunol </a:t>
            </a:r>
            <a:r>
              <a:rPr lang="en-US" sz="1400" dirty="0" err="1">
                <a:latin typeface="Arial" panose="020B0604020202020204" pitchFamily="34" charset="0"/>
                <a:cs typeface="Arial" panose="020B0604020202020204" pitchFamily="34" charset="0"/>
              </a:rPr>
              <a:t>Pract</a:t>
            </a:r>
            <a:r>
              <a:rPr lang="en-US" sz="1400" dirty="0">
                <a:latin typeface="Arial" panose="020B0604020202020204" pitchFamily="34" charset="0"/>
                <a:cs typeface="Arial" panose="020B0604020202020204" pitchFamily="34" charset="0"/>
              </a:rPr>
              <a:t>. 2023 Feb; 11(2):506-518.</a:t>
            </a:r>
          </a:p>
        </p:txBody>
      </p:sp>
      <p:sp>
        <p:nvSpPr>
          <p:cNvPr id="8" name="TextBox 7">
            <a:extLst>
              <a:ext uri="{FF2B5EF4-FFF2-40B4-BE49-F238E27FC236}">
                <a16:creationId xmlns:a16="http://schemas.microsoft.com/office/drawing/2014/main" id="{AC4673EB-1373-02A3-2C71-3058F1974B5A}"/>
              </a:ext>
            </a:extLst>
          </p:cNvPr>
          <p:cNvSpPr txBox="1"/>
          <p:nvPr/>
        </p:nvSpPr>
        <p:spPr>
          <a:xfrm>
            <a:off x="2757820" y="4041492"/>
            <a:ext cx="3628357" cy="338554"/>
          </a:xfrm>
          <a:prstGeom prst="rect">
            <a:avLst/>
          </a:prstGeom>
          <a:noFill/>
        </p:spPr>
        <p:txBody>
          <a:bodyPr wrap="square" lIns="91440" tIns="45720" rIns="91440" bIns="45720" rtlCol="0" anchor="t">
            <a:spAutoFit/>
          </a:bodyPr>
          <a:lstStyle/>
          <a:p>
            <a:r>
              <a:rPr lang="en-US" sz="1600" b="1" dirty="0">
                <a:solidFill>
                  <a:srgbClr val="FF0000"/>
                </a:solidFill>
              </a:rPr>
              <a:t>Successful </a:t>
            </a:r>
            <a:r>
              <a:rPr lang="en-US" sz="1600" b="1" dirty="0" err="1">
                <a:solidFill>
                  <a:srgbClr val="FF0000"/>
                </a:solidFill>
              </a:rPr>
              <a:t>delabeling</a:t>
            </a:r>
            <a:r>
              <a:rPr lang="en-US" sz="1600" b="1" dirty="0">
                <a:solidFill>
                  <a:srgbClr val="FF0000"/>
                </a:solidFill>
              </a:rPr>
              <a:t> rate of 94.8%</a:t>
            </a:r>
          </a:p>
        </p:txBody>
      </p:sp>
    </p:spTree>
    <p:extLst>
      <p:ext uri="{BB962C8B-B14F-4D97-AF65-F5344CB8AC3E}">
        <p14:creationId xmlns:p14="http://schemas.microsoft.com/office/powerpoint/2010/main" val="361432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BAA7-01E2-486E-A748-B24CC6799451}"/>
              </a:ext>
            </a:extLst>
          </p:cNvPr>
          <p:cNvSpPr>
            <a:spLocks noGrp="1"/>
          </p:cNvSpPr>
          <p:nvPr>
            <p:ph type="title"/>
          </p:nvPr>
        </p:nvSpPr>
        <p:spPr/>
        <p:txBody>
          <a:bodyPr/>
          <a:lstStyle/>
          <a:p>
            <a:r>
              <a:rPr lang="en-US" dirty="0"/>
              <a:t>Safety in Children </a:t>
            </a:r>
            <a:r>
              <a:rPr lang="en-US" dirty="0" err="1"/>
              <a:t>Delabeling</a:t>
            </a:r>
            <a:r>
              <a:rPr lang="en-US" dirty="0"/>
              <a:t>: 28 Studies Meta Analysis</a:t>
            </a:r>
          </a:p>
        </p:txBody>
      </p:sp>
      <p:pic>
        <p:nvPicPr>
          <p:cNvPr id="5" name="Content Placeholder 4" descr="Table&#10;&#10;AI-generated content may be incorrect.">
            <a:extLst>
              <a:ext uri="{FF2B5EF4-FFF2-40B4-BE49-F238E27FC236}">
                <a16:creationId xmlns:a16="http://schemas.microsoft.com/office/drawing/2014/main" id="{374310BC-4229-E13F-5E9A-BE443941956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33751" y="1392195"/>
            <a:ext cx="4140066" cy="1918567"/>
          </a:xfrm>
        </p:spPr>
      </p:pic>
      <p:sp>
        <p:nvSpPr>
          <p:cNvPr id="6" name="TextBox 5">
            <a:extLst>
              <a:ext uri="{FF2B5EF4-FFF2-40B4-BE49-F238E27FC236}">
                <a16:creationId xmlns:a16="http://schemas.microsoft.com/office/drawing/2014/main" id="{DEC9E6BB-9CDD-5013-9FB0-32D42FABFDC9}"/>
              </a:ext>
            </a:extLst>
          </p:cNvPr>
          <p:cNvSpPr txBox="1"/>
          <p:nvPr/>
        </p:nvSpPr>
        <p:spPr>
          <a:xfrm>
            <a:off x="707366" y="4629744"/>
            <a:ext cx="606233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Srisuwatchari et al. J Allergy Clin Immunol </a:t>
            </a:r>
            <a:r>
              <a:rPr lang="en-US" sz="1400" dirty="0" err="1">
                <a:latin typeface="Arial" panose="020B0604020202020204" pitchFamily="34" charset="0"/>
                <a:cs typeface="Arial" panose="020B0604020202020204" pitchFamily="34" charset="0"/>
              </a:rPr>
              <a:t>Pract</a:t>
            </a:r>
            <a:r>
              <a:rPr lang="en-US" sz="1400" dirty="0">
                <a:latin typeface="Arial" panose="020B0604020202020204" pitchFamily="34" charset="0"/>
                <a:cs typeface="Arial" panose="020B0604020202020204" pitchFamily="34" charset="0"/>
              </a:rPr>
              <a:t>. 2023 Feb; 11(2):506-518.</a:t>
            </a:r>
          </a:p>
        </p:txBody>
      </p:sp>
      <p:sp>
        <p:nvSpPr>
          <p:cNvPr id="7" name="TextBox 6">
            <a:extLst>
              <a:ext uri="{FF2B5EF4-FFF2-40B4-BE49-F238E27FC236}">
                <a16:creationId xmlns:a16="http://schemas.microsoft.com/office/drawing/2014/main" id="{57CF5010-953A-3179-B74C-0C058F78B28D}"/>
              </a:ext>
            </a:extLst>
          </p:cNvPr>
          <p:cNvSpPr txBox="1"/>
          <p:nvPr/>
        </p:nvSpPr>
        <p:spPr>
          <a:xfrm>
            <a:off x="2628665" y="3600593"/>
            <a:ext cx="3628357" cy="338554"/>
          </a:xfrm>
          <a:prstGeom prst="rect">
            <a:avLst/>
          </a:prstGeom>
          <a:noFill/>
        </p:spPr>
        <p:txBody>
          <a:bodyPr wrap="square" lIns="91440" tIns="45720" rIns="91440" bIns="45720" rtlCol="0" anchor="t">
            <a:spAutoFit/>
          </a:bodyPr>
          <a:lstStyle/>
          <a:p>
            <a:r>
              <a:rPr lang="en-US" sz="1600" b="1" dirty="0">
                <a:solidFill>
                  <a:srgbClr val="FF0000"/>
                </a:solidFill>
              </a:rPr>
              <a:t>Total of 0.036% severe reactions</a:t>
            </a:r>
          </a:p>
        </p:txBody>
      </p:sp>
    </p:spTree>
    <p:extLst>
      <p:ext uri="{BB962C8B-B14F-4D97-AF65-F5344CB8AC3E}">
        <p14:creationId xmlns:p14="http://schemas.microsoft.com/office/powerpoint/2010/main" val="217468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Penicillin Allergy Identification</a:t>
            </a:r>
          </a:p>
        </p:txBody>
      </p:sp>
    </p:spTree>
    <p:extLst>
      <p:ext uri="{BB962C8B-B14F-4D97-AF65-F5344CB8AC3E}">
        <p14:creationId xmlns:p14="http://schemas.microsoft.com/office/powerpoint/2010/main" val="286825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7B7-64F8-559A-6210-14A66A4D323B}"/>
              </a:ext>
            </a:extLst>
          </p:cNvPr>
          <p:cNvSpPr>
            <a:spLocks noGrp="1"/>
          </p:cNvSpPr>
          <p:nvPr>
            <p:ph type="title"/>
          </p:nvPr>
        </p:nvSpPr>
        <p:spPr/>
        <p:txBody>
          <a:bodyPr/>
          <a:lstStyle/>
          <a:p>
            <a:r>
              <a:rPr lang="en-US" dirty="0"/>
              <a:t>Defining a Penicillin Antibiotic</a:t>
            </a:r>
          </a:p>
        </p:txBody>
      </p:sp>
      <p:sp>
        <p:nvSpPr>
          <p:cNvPr id="3" name="Content Placeholder 2">
            <a:extLst>
              <a:ext uri="{FF2B5EF4-FFF2-40B4-BE49-F238E27FC236}">
                <a16:creationId xmlns:a16="http://schemas.microsoft.com/office/drawing/2014/main" id="{A699C5C8-4E9D-C258-CF28-BC8F1303BEF2}"/>
              </a:ext>
            </a:extLst>
          </p:cNvPr>
          <p:cNvSpPr>
            <a:spLocks noGrp="1"/>
          </p:cNvSpPr>
          <p:nvPr>
            <p:ph idx="1"/>
          </p:nvPr>
        </p:nvSpPr>
        <p:spPr/>
        <p:txBody>
          <a:bodyPr>
            <a:normAutofit fontScale="85000" lnSpcReduction="20000"/>
          </a:bodyPr>
          <a:lstStyle/>
          <a:p>
            <a:r>
              <a:rPr lang="en-US" dirty="0"/>
              <a:t>Penicillin G (</a:t>
            </a:r>
            <a:r>
              <a:rPr lang="en-US" dirty="0" err="1"/>
              <a:t>Pfizerpen</a:t>
            </a:r>
            <a:r>
              <a:rPr lang="en-US" dirty="0"/>
              <a:t>) or Penicillin G benzathine (</a:t>
            </a:r>
            <a:r>
              <a:rPr lang="en-US" dirty="0" err="1"/>
              <a:t>Bicillin</a:t>
            </a:r>
            <a:r>
              <a:rPr lang="en-US" dirty="0"/>
              <a:t> L-A)</a:t>
            </a:r>
          </a:p>
          <a:p>
            <a:r>
              <a:rPr lang="en-US" dirty="0"/>
              <a:t>Penicillin V potassium (Pen-VK)</a:t>
            </a:r>
          </a:p>
          <a:p>
            <a:r>
              <a:rPr lang="en-US" dirty="0"/>
              <a:t>Nafcillin</a:t>
            </a:r>
          </a:p>
          <a:p>
            <a:r>
              <a:rPr lang="en-US" dirty="0"/>
              <a:t>Oxacillin</a:t>
            </a:r>
          </a:p>
          <a:p>
            <a:r>
              <a:rPr lang="en-US" dirty="0"/>
              <a:t>Cloxacillin</a:t>
            </a:r>
          </a:p>
          <a:p>
            <a:r>
              <a:rPr lang="en-US" dirty="0"/>
              <a:t>Dicloxacillin (</a:t>
            </a:r>
            <a:r>
              <a:rPr lang="en-US" dirty="0" err="1"/>
              <a:t>Dycill</a:t>
            </a:r>
            <a:r>
              <a:rPr lang="en-US" dirty="0"/>
              <a:t>)</a:t>
            </a:r>
          </a:p>
          <a:p>
            <a:r>
              <a:rPr lang="en-US" dirty="0"/>
              <a:t>Ampicillin</a:t>
            </a:r>
          </a:p>
          <a:p>
            <a:r>
              <a:rPr lang="en-US" dirty="0"/>
              <a:t>Amoxicillin (Amoxil, </a:t>
            </a:r>
            <a:r>
              <a:rPr lang="en-US" dirty="0" err="1"/>
              <a:t>Moxatag</a:t>
            </a:r>
            <a:r>
              <a:rPr lang="en-US" dirty="0"/>
              <a:t>)</a:t>
            </a:r>
          </a:p>
          <a:p>
            <a:r>
              <a:rPr lang="en-US" dirty="0"/>
              <a:t>Amoxicillin-Clavulanate (Augmentin, </a:t>
            </a:r>
            <a:r>
              <a:rPr lang="en-US" dirty="0" err="1"/>
              <a:t>Amoclan</a:t>
            </a:r>
            <a:r>
              <a:rPr lang="en-US" dirty="0"/>
              <a:t>)</a:t>
            </a:r>
          </a:p>
          <a:p>
            <a:r>
              <a:rPr lang="en-US" dirty="0"/>
              <a:t>Ampicillin-Sulbactam (Unasyn)</a:t>
            </a:r>
          </a:p>
          <a:p>
            <a:r>
              <a:rPr lang="en-US" dirty="0"/>
              <a:t>Piperacillin-Tazobactam (Zosyn)</a:t>
            </a:r>
          </a:p>
          <a:p>
            <a:endParaRPr lang="en-US" dirty="0"/>
          </a:p>
          <a:p>
            <a:r>
              <a:rPr lang="en-US" b="1" dirty="0"/>
              <a:t>Monobactams, such as Aztreonam, are beta lactam antibiotics with no cross-reactivity with penicillin antibiotics</a:t>
            </a:r>
          </a:p>
          <a:p>
            <a:endParaRPr lang="en-US" dirty="0"/>
          </a:p>
        </p:txBody>
      </p:sp>
    </p:spTree>
    <p:extLst>
      <p:ext uri="{BB962C8B-B14F-4D97-AF65-F5344CB8AC3E}">
        <p14:creationId xmlns:p14="http://schemas.microsoft.com/office/powerpoint/2010/main" val="90058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5BC1-E3A0-E5BC-55ED-8C40C49CB7CC}"/>
              </a:ext>
            </a:extLst>
          </p:cNvPr>
          <p:cNvSpPr>
            <a:spLocks noGrp="1"/>
          </p:cNvSpPr>
          <p:nvPr>
            <p:ph type="title"/>
          </p:nvPr>
        </p:nvSpPr>
        <p:spPr/>
        <p:txBody>
          <a:bodyPr/>
          <a:lstStyle/>
          <a:p>
            <a:r>
              <a:rPr lang="en-US" dirty="0"/>
              <a:t>Penicillin Allergy Reaction- Signs and Symptoms</a:t>
            </a:r>
          </a:p>
        </p:txBody>
      </p:sp>
      <p:sp>
        <p:nvSpPr>
          <p:cNvPr id="12" name="Content Placeholder 4">
            <a:extLst>
              <a:ext uri="{FF2B5EF4-FFF2-40B4-BE49-F238E27FC236}">
                <a16:creationId xmlns:a16="http://schemas.microsoft.com/office/drawing/2014/main" id="{822AE8F2-1DBA-334E-215C-C42E4C62B223}"/>
              </a:ext>
            </a:extLst>
          </p:cNvPr>
          <p:cNvSpPr txBox="1">
            <a:spLocks/>
          </p:cNvSpPr>
          <p:nvPr/>
        </p:nvSpPr>
        <p:spPr>
          <a:xfrm>
            <a:off x="322262" y="1297230"/>
            <a:ext cx="3927450" cy="33272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400" b="1" dirty="0">
                <a:latin typeface="Arial"/>
                <a:cs typeface="Arial"/>
              </a:rPr>
              <a:t>Cutaneous and Mucosal</a:t>
            </a:r>
            <a:endParaRPr lang="en-US" sz="1400" dirty="0">
              <a:latin typeface="Arial"/>
              <a:cs typeface="Arial"/>
            </a:endParaRPr>
          </a:p>
          <a:p>
            <a:pPr>
              <a:spcBef>
                <a:spcPts val="600"/>
              </a:spcBef>
              <a:buFont typeface="Arial"/>
              <a:buChar char="•"/>
            </a:pPr>
            <a:r>
              <a:rPr lang="en-US" sz="1400" i="1" u="sng" dirty="0">
                <a:latin typeface="Arial"/>
                <a:cs typeface="Arial"/>
              </a:rPr>
              <a:t>Immediate:</a:t>
            </a:r>
            <a:r>
              <a:rPr lang="en-US" sz="1400" i="1" dirty="0">
                <a:latin typeface="Arial"/>
                <a:cs typeface="Arial"/>
              </a:rPr>
              <a:t> </a:t>
            </a:r>
            <a:r>
              <a:rPr lang="en-US" sz="1400" dirty="0">
                <a:latin typeface="Arial"/>
                <a:cs typeface="Arial"/>
              </a:rPr>
              <a:t>urticaria, angioedema, pruritus, rhinitis, conjunctivitis</a:t>
            </a:r>
          </a:p>
          <a:p>
            <a:pPr>
              <a:spcBef>
                <a:spcPts val="600"/>
              </a:spcBef>
              <a:buFont typeface="Arial"/>
              <a:buChar char="•"/>
            </a:pPr>
            <a:r>
              <a:rPr lang="en-US" sz="1400" i="1" u="sng" dirty="0">
                <a:latin typeface="Arial"/>
                <a:cs typeface="Arial"/>
              </a:rPr>
              <a:t>Delayed:</a:t>
            </a:r>
            <a:r>
              <a:rPr lang="en-US" sz="1400" i="1" dirty="0">
                <a:latin typeface="Arial"/>
                <a:cs typeface="Arial"/>
              </a:rPr>
              <a:t> </a:t>
            </a:r>
            <a:r>
              <a:rPr lang="en-US" sz="1400" dirty="0">
                <a:latin typeface="Arial"/>
                <a:cs typeface="Arial"/>
              </a:rPr>
              <a:t>morbilliform, maculopapular,  target lesions, pustular, exfoliative, bullous</a:t>
            </a:r>
          </a:p>
          <a:p>
            <a:pPr marL="0" indent="0">
              <a:spcBef>
                <a:spcPts val="600"/>
              </a:spcBef>
              <a:buNone/>
            </a:pPr>
            <a:r>
              <a:rPr lang="en-US" sz="1400" b="1" dirty="0">
                <a:latin typeface="Arial"/>
                <a:cs typeface="Arial"/>
              </a:rPr>
              <a:t>Cardiovascular</a:t>
            </a:r>
            <a:endParaRPr lang="en-US" sz="2000" dirty="0">
              <a:latin typeface="Arial"/>
              <a:cs typeface="Arial"/>
            </a:endParaRPr>
          </a:p>
          <a:p>
            <a:pPr>
              <a:spcBef>
                <a:spcPts val="600"/>
              </a:spcBef>
            </a:pPr>
            <a:r>
              <a:rPr lang="en-US" sz="1400" dirty="0">
                <a:latin typeface="Arial"/>
                <a:cs typeface="Arial"/>
              </a:rPr>
              <a:t>Hypotension, tachycardia</a:t>
            </a:r>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a:cs typeface="Arial"/>
              </a:rPr>
              <a:t>Respiratory</a:t>
            </a:r>
            <a:endParaRPr lang="en-US" sz="1400" dirty="0">
              <a:latin typeface="Arial"/>
              <a:cs typeface="Arial"/>
            </a:endParaRPr>
          </a:p>
          <a:p>
            <a:pPr>
              <a:buFont typeface="Arial"/>
              <a:buChar char="•"/>
            </a:pPr>
            <a:r>
              <a:rPr lang="en-US" sz="1400" dirty="0">
                <a:latin typeface="Arial"/>
                <a:cs typeface="Arial"/>
              </a:rPr>
              <a:t>Cough, dyspnea, wheezing, stridor, laryngeal edema, and/or hypoxia</a:t>
            </a:r>
            <a:endParaRPr lang="en-US" sz="1200" b="1" i="1" dirty="0">
              <a:latin typeface="Arial"/>
              <a:cs typeface="Arial"/>
            </a:endParaRPr>
          </a:p>
        </p:txBody>
      </p:sp>
      <p:sp>
        <p:nvSpPr>
          <p:cNvPr id="13" name="Content Placeholder 4">
            <a:extLst>
              <a:ext uri="{FF2B5EF4-FFF2-40B4-BE49-F238E27FC236}">
                <a16:creationId xmlns:a16="http://schemas.microsoft.com/office/drawing/2014/main" id="{C784F44B-6235-0211-117C-663B62310E8C}"/>
              </a:ext>
            </a:extLst>
          </p:cNvPr>
          <p:cNvSpPr txBox="1">
            <a:spLocks/>
          </p:cNvSpPr>
          <p:nvPr/>
        </p:nvSpPr>
        <p:spPr>
          <a:xfrm>
            <a:off x="4403797" y="1297230"/>
            <a:ext cx="4809094" cy="4516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Arial"/>
                <a:cs typeface="Arial"/>
              </a:rPr>
              <a:t>Neurologic</a:t>
            </a:r>
            <a:endParaRPr lang="en-US" sz="1400" dirty="0">
              <a:latin typeface="Arial"/>
              <a:cs typeface="Arial"/>
            </a:endParaRPr>
          </a:p>
          <a:p>
            <a:r>
              <a:rPr lang="en-US" sz="1400" dirty="0">
                <a:latin typeface="Arial"/>
                <a:cs typeface="Arial"/>
              </a:rPr>
              <a:t>Confusion, loss of consciousness, seizures </a:t>
            </a:r>
            <a:endParaRPr lang="en-US" sz="1000" dirty="0">
              <a:latin typeface="Arial"/>
              <a:cs typeface="Arial"/>
            </a:endParaRPr>
          </a:p>
          <a:p>
            <a:pPr marL="0" indent="0">
              <a:buNone/>
            </a:pPr>
            <a:r>
              <a:rPr lang="en-US" sz="1400" b="1" dirty="0">
                <a:latin typeface="Arial"/>
                <a:cs typeface="Arial"/>
              </a:rPr>
              <a:t>Hematologic and organ involvement</a:t>
            </a:r>
          </a:p>
          <a:p>
            <a:r>
              <a:rPr lang="en-US" sz="1400" dirty="0">
                <a:latin typeface="Arial"/>
                <a:cs typeface="Arial"/>
              </a:rPr>
              <a:t>Eosinophilia</a:t>
            </a:r>
          </a:p>
          <a:p>
            <a:r>
              <a:rPr lang="en-US" sz="1400" dirty="0">
                <a:latin typeface="Arial"/>
                <a:cs typeface="Arial"/>
              </a:rPr>
              <a:t>Drug-induced liver disease (DILI)</a:t>
            </a:r>
            <a:endParaRPr lang="en-US" sz="900" dirty="0">
              <a:latin typeface="Arial" panose="020B0604020202020204" pitchFamily="34" charset="0"/>
              <a:cs typeface="Arial" panose="020B0604020202020204" pitchFamily="34" charset="0"/>
            </a:endParaRPr>
          </a:p>
          <a:p>
            <a:pPr marL="0" indent="0">
              <a:buNone/>
            </a:pPr>
            <a:r>
              <a:rPr lang="en-US" sz="1400" b="1" dirty="0">
                <a:latin typeface="Arial"/>
                <a:cs typeface="Arial"/>
              </a:rPr>
              <a:t>Gastrointestinal</a:t>
            </a:r>
            <a:endParaRPr lang="en-US" sz="1400" dirty="0">
              <a:latin typeface="Arial"/>
              <a:cs typeface="Arial"/>
            </a:endParaRPr>
          </a:p>
          <a:p>
            <a:r>
              <a:rPr lang="en-US" sz="1400" dirty="0">
                <a:latin typeface="Arial"/>
                <a:cs typeface="Arial"/>
              </a:rPr>
              <a:t>Sudden gastrointestinal symptoms, </a:t>
            </a:r>
            <a:r>
              <a:rPr lang="en-US" sz="1400" i="1" u="sng" dirty="0">
                <a:latin typeface="Arial"/>
                <a:cs typeface="Arial"/>
              </a:rPr>
              <a:t>associated with</a:t>
            </a:r>
            <a:r>
              <a:rPr lang="en-US" sz="1400" dirty="0">
                <a:latin typeface="Arial"/>
                <a:cs typeface="Arial"/>
              </a:rPr>
              <a:t> other systemic symptoms </a:t>
            </a:r>
            <a:endParaRPr lang="en-US" sz="2000" dirty="0">
              <a:ea typeface="Calibri" panose="020F0502020204030204"/>
              <a:cs typeface="Calibri" panose="020F0502020204030204"/>
            </a:endParaRPr>
          </a:p>
          <a:p>
            <a:pPr lvl="1">
              <a:buFont typeface="Courier New" panose="020B0604020202020204" pitchFamily="34" charset="0"/>
              <a:buChar char="o"/>
            </a:pPr>
            <a:r>
              <a:rPr lang="en-US" sz="1100" dirty="0">
                <a:latin typeface="Arial"/>
                <a:cs typeface="Arial"/>
              </a:rPr>
              <a:t>Isolated GI symptoms (nausea, vomiting, abdominal pain, diarrhea) are </a:t>
            </a:r>
            <a:r>
              <a:rPr lang="en-US" sz="1100" i="1" u="sng" dirty="0">
                <a:latin typeface="Arial"/>
                <a:cs typeface="Arial"/>
              </a:rPr>
              <a:t>not </a:t>
            </a:r>
            <a:r>
              <a:rPr lang="en-US" sz="1100" dirty="0">
                <a:latin typeface="Arial"/>
                <a:cs typeface="Arial"/>
              </a:rPr>
              <a:t>consistent with allergic drug reaction</a:t>
            </a:r>
          </a:p>
          <a:p>
            <a:pPr marL="0" indent="0"/>
            <a:endParaRPr lang="en-US" sz="1400"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0" indent="0">
              <a:buNone/>
            </a:pPr>
            <a:endParaRPr lang="en-US" sz="1400" b="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17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E9CD-BEB0-C1E9-502F-7976883D244D}"/>
              </a:ext>
            </a:extLst>
          </p:cNvPr>
          <p:cNvSpPr>
            <a:spLocks noGrp="1"/>
          </p:cNvSpPr>
          <p:nvPr>
            <p:ph type="title"/>
          </p:nvPr>
        </p:nvSpPr>
        <p:spPr/>
        <p:txBody>
          <a:bodyPr/>
          <a:lstStyle/>
          <a:p>
            <a:r>
              <a:rPr lang="en-US" dirty="0"/>
              <a:t>Reaction Timing</a:t>
            </a:r>
          </a:p>
        </p:txBody>
      </p:sp>
      <p:pic>
        <p:nvPicPr>
          <p:cNvPr id="4" name="Picture 3">
            <a:extLst>
              <a:ext uri="{FF2B5EF4-FFF2-40B4-BE49-F238E27FC236}">
                <a16:creationId xmlns:a16="http://schemas.microsoft.com/office/drawing/2014/main" id="{C2340AE2-281C-CD57-45D8-360A4072C33B}"/>
              </a:ext>
            </a:extLst>
          </p:cNvPr>
          <p:cNvPicPr>
            <a:picLocks noChangeAspect="1"/>
          </p:cNvPicPr>
          <p:nvPr/>
        </p:nvPicPr>
        <p:blipFill>
          <a:blip r:embed="rId2"/>
          <a:stretch>
            <a:fillRect/>
          </a:stretch>
        </p:blipFill>
        <p:spPr>
          <a:xfrm>
            <a:off x="1628247" y="982803"/>
            <a:ext cx="5887506" cy="3371229"/>
          </a:xfrm>
          <a:prstGeom prst="rect">
            <a:avLst/>
          </a:prstGeom>
        </p:spPr>
      </p:pic>
      <p:sp>
        <p:nvSpPr>
          <p:cNvPr id="5" name="TextBox 4">
            <a:extLst>
              <a:ext uri="{FF2B5EF4-FFF2-40B4-BE49-F238E27FC236}">
                <a16:creationId xmlns:a16="http://schemas.microsoft.com/office/drawing/2014/main" id="{6AF2E9EE-9E22-329E-C7F7-E6F301D3D96C}"/>
              </a:ext>
            </a:extLst>
          </p:cNvPr>
          <p:cNvSpPr txBox="1"/>
          <p:nvPr/>
        </p:nvSpPr>
        <p:spPr>
          <a:xfrm>
            <a:off x="333214" y="4656491"/>
            <a:ext cx="6196161" cy="276999"/>
          </a:xfrm>
          <a:prstGeom prst="rect">
            <a:avLst/>
          </a:prstGeom>
          <a:noFill/>
        </p:spPr>
        <p:txBody>
          <a:bodyPr wrap="square" lIns="91440" tIns="45720" rIns="91440" bIns="45720" rtlCol="0" anchor="t">
            <a:spAutoFit/>
          </a:bodyPr>
          <a:lstStyle/>
          <a:p>
            <a:pPr lvl="1" algn="r">
              <a:defRPr/>
            </a:pPr>
            <a:r>
              <a:rPr kumimoji="0" lang="en-US" sz="1200" b="0" i="0" u="none" strike="noStrike" kern="1200" cap="none" spc="0" normalizeH="0" baseline="0" noProof="0" dirty="0">
                <a:ln>
                  <a:noFill/>
                </a:ln>
                <a:effectLst/>
                <a:uLnTx/>
                <a:uFillTx/>
                <a:latin typeface="Arial"/>
                <a:cs typeface="Arial"/>
              </a:rPr>
              <a:t>Khan DA, et al.</a:t>
            </a:r>
            <a:r>
              <a:rPr lang="en-US" sz="1200" dirty="0">
                <a:latin typeface="Arial"/>
                <a:cs typeface="Arial"/>
              </a:rPr>
              <a:t> </a:t>
            </a:r>
            <a:r>
              <a:rPr lang="en-US" sz="1200" b="0" i="0" dirty="0">
                <a:effectLst/>
                <a:latin typeface="Arial"/>
                <a:cs typeface="Arial"/>
              </a:rPr>
              <a:t>J Allergy Clin Immunol. 2022 Dec;150(6):1333-1393. </a:t>
            </a:r>
            <a:endParaRPr lang="en-US" sz="12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983755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CCF8-4EED-8DC6-C206-F8960E90B46D}"/>
              </a:ext>
            </a:extLst>
          </p:cNvPr>
          <p:cNvSpPr>
            <a:spLocks noGrp="1"/>
          </p:cNvSpPr>
          <p:nvPr>
            <p:ph type="title"/>
          </p:nvPr>
        </p:nvSpPr>
        <p:spPr/>
        <p:txBody>
          <a:bodyPr/>
          <a:lstStyle/>
          <a:p>
            <a:r>
              <a:rPr lang="en-US" dirty="0"/>
              <a:t>Reaction History Positive Drivers</a:t>
            </a:r>
          </a:p>
        </p:txBody>
      </p:sp>
      <p:pic>
        <p:nvPicPr>
          <p:cNvPr id="4" name="object 4">
            <a:extLst>
              <a:ext uri="{FF2B5EF4-FFF2-40B4-BE49-F238E27FC236}">
                <a16:creationId xmlns:a16="http://schemas.microsoft.com/office/drawing/2014/main" id="{F2294BFD-1014-8326-BFB6-AFB345F23272}"/>
              </a:ext>
            </a:extLst>
          </p:cNvPr>
          <p:cNvPicPr/>
          <p:nvPr/>
        </p:nvPicPr>
        <p:blipFill>
          <a:blip r:embed="rId2" cstate="print"/>
          <a:stretch>
            <a:fillRect/>
          </a:stretch>
        </p:blipFill>
        <p:spPr>
          <a:xfrm>
            <a:off x="599606" y="1063229"/>
            <a:ext cx="4309922" cy="3390160"/>
          </a:xfrm>
          <a:prstGeom prst="rect">
            <a:avLst/>
          </a:prstGeom>
        </p:spPr>
      </p:pic>
      <p:sp>
        <p:nvSpPr>
          <p:cNvPr id="5" name="object 5">
            <a:extLst>
              <a:ext uri="{FF2B5EF4-FFF2-40B4-BE49-F238E27FC236}">
                <a16:creationId xmlns:a16="http://schemas.microsoft.com/office/drawing/2014/main" id="{891EBB31-D2CB-F080-DE31-2176F403D49A}"/>
              </a:ext>
            </a:extLst>
          </p:cNvPr>
          <p:cNvSpPr txBox="1"/>
          <p:nvPr/>
        </p:nvSpPr>
        <p:spPr>
          <a:xfrm>
            <a:off x="5288684" y="1231981"/>
            <a:ext cx="3398116" cy="3015569"/>
          </a:xfrm>
          <a:prstGeom prst="rect">
            <a:avLst/>
          </a:prstGeom>
        </p:spPr>
        <p:txBody>
          <a:bodyPr vert="horz" wrap="square" lIns="0" tIns="12065" rIns="0" bIns="0" rtlCol="0">
            <a:spAutoFit/>
          </a:bodyPr>
          <a:lstStyle/>
          <a:p>
            <a:pPr marL="226060" marR="628650" indent="-213995">
              <a:lnSpc>
                <a:spcPct val="100000"/>
              </a:lnSpc>
              <a:spcBef>
                <a:spcPts val="95"/>
              </a:spcBef>
              <a:buChar char="•"/>
              <a:tabLst>
                <a:tab pos="227329" algn="l"/>
              </a:tabLst>
            </a:pPr>
            <a:r>
              <a:rPr sz="1600" dirty="0">
                <a:solidFill>
                  <a:srgbClr val="C00000"/>
                </a:solidFill>
                <a:latin typeface="Arial" panose="020B0604020202020204" pitchFamily="34" charset="0"/>
                <a:cs typeface="Arial" panose="020B0604020202020204" pitchFamily="34" charset="0"/>
              </a:rPr>
              <a:t>Required</a:t>
            </a:r>
            <a:r>
              <a:rPr sz="1600" spc="-85" dirty="0">
                <a:solidFill>
                  <a:srgbClr val="C00000"/>
                </a:solidFill>
                <a:latin typeface="Arial" panose="020B0604020202020204" pitchFamily="34" charset="0"/>
                <a:cs typeface="Arial" panose="020B0604020202020204" pitchFamily="34" charset="0"/>
              </a:rPr>
              <a:t> </a:t>
            </a:r>
            <a:r>
              <a:rPr sz="1600" spc="-10" dirty="0">
                <a:solidFill>
                  <a:srgbClr val="C00000"/>
                </a:solidFill>
                <a:latin typeface="Arial" panose="020B0604020202020204" pitchFamily="34" charset="0"/>
                <a:cs typeface="Arial" panose="020B0604020202020204" pitchFamily="34" charset="0"/>
              </a:rPr>
              <a:t>medical 	attention</a:t>
            </a:r>
            <a:endParaRPr sz="1600" dirty="0">
              <a:latin typeface="Arial" panose="020B0604020202020204" pitchFamily="34" charset="0"/>
              <a:cs typeface="Arial" panose="020B0604020202020204" pitchFamily="34" charset="0"/>
            </a:endParaRPr>
          </a:p>
          <a:p>
            <a:pPr marL="226060" marR="5080" indent="-213995">
              <a:lnSpc>
                <a:spcPct val="100000"/>
              </a:lnSpc>
              <a:spcBef>
                <a:spcPts val="600"/>
              </a:spcBef>
              <a:buChar char="•"/>
              <a:tabLst>
                <a:tab pos="227329" algn="l"/>
              </a:tabLst>
            </a:pPr>
            <a:r>
              <a:rPr sz="1600" dirty="0">
                <a:solidFill>
                  <a:srgbClr val="C00000"/>
                </a:solidFill>
                <a:latin typeface="Arial" panose="020B0604020202020204" pitchFamily="34" charset="0"/>
                <a:cs typeface="Arial" panose="020B0604020202020204" pitchFamily="34" charset="0"/>
              </a:rPr>
              <a:t>Less</a:t>
            </a:r>
            <a:r>
              <a:rPr sz="1600" spc="-35" dirty="0">
                <a:solidFill>
                  <a:srgbClr val="C00000"/>
                </a:solidFill>
                <a:latin typeface="Arial" panose="020B0604020202020204" pitchFamily="34" charset="0"/>
                <a:cs typeface="Arial" panose="020B0604020202020204" pitchFamily="34" charset="0"/>
              </a:rPr>
              <a:t> </a:t>
            </a:r>
            <a:r>
              <a:rPr sz="1600" dirty="0">
                <a:solidFill>
                  <a:srgbClr val="C00000"/>
                </a:solidFill>
                <a:latin typeface="Arial" panose="020B0604020202020204" pitchFamily="34" charset="0"/>
                <a:cs typeface="Arial" panose="020B0604020202020204" pitchFamily="34" charset="0"/>
              </a:rPr>
              <a:t>than</a:t>
            </a:r>
            <a:r>
              <a:rPr sz="1600" spc="-35" dirty="0">
                <a:solidFill>
                  <a:srgbClr val="C00000"/>
                </a:solidFill>
                <a:latin typeface="Arial" panose="020B0604020202020204" pitchFamily="34" charset="0"/>
                <a:cs typeface="Arial" panose="020B0604020202020204" pitchFamily="34" charset="0"/>
              </a:rPr>
              <a:t> </a:t>
            </a:r>
            <a:r>
              <a:rPr sz="1600" dirty="0">
                <a:solidFill>
                  <a:srgbClr val="C00000"/>
                </a:solidFill>
                <a:latin typeface="Arial" panose="020B0604020202020204" pitchFamily="34" charset="0"/>
                <a:cs typeface="Arial" panose="020B0604020202020204" pitchFamily="34" charset="0"/>
              </a:rPr>
              <a:t>1</a:t>
            </a:r>
            <a:r>
              <a:rPr sz="1600" spc="-40" dirty="0">
                <a:solidFill>
                  <a:srgbClr val="C00000"/>
                </a:solidFill>
                <a:latin typeface="Arial" panose="020B0604020202020204" pitchFamily="34" charset="0"/>
                <a:cs typeface="Arial" panose="020B0604020202020204" pitchFamily="34" charset="0"/>
              </a:rPr>
              <a:t> </a:t>
            </a:r>
            <a:r>
              <a:rPr sz="1600" dirty="0">
                <a:solidFill>
                  <a:srgbClr val="C00000"/>
                </a:solidFill>
                <a:latin typeface="Arial" panose="020B0604020202020204" pitchFamily="34" charset="0"/>
                <a:cs typeface="Arial" panose="020B0604020202020204" pitchFamily="34" charset="0"/>
              </a:rPr>
              <a:t>year</a:t>
            </a:r>
            <a:r>
              <a:rPr sz="1600" spc="-25" dirty="0">
                <a:solidFill>
                  <a:srgbClr val="C00000"/>
                </a:solidFill>
                <a:latin typeface="Arial" panose="020B0604020202020204" pitchFamily="34" charset="0"/>
                <a:cs typeface="Arial" panose="020B0604020202020204" pitchFamily="34" charset="0"/>
              </a:rPr>
              <a:t> </a:t>
            </a:r>
            <a:r>
              <a:rPr sz="1600" spc="-20" dirty="0">
                <a:solidFill>
                  <a:srgbClr val="C00000"/>
                </a:solidFill>
                <a:latin typeface="Arial" panose="020B0604020202020204" pitchFamily="34" charset="0"/>
                <a:cs typeface="Arial" panose="020B0604020202020204" pitchFamily="34" charset="0"/>
              </a:rPr>
              <a:t>since 	</a:t>
            </a:r>
            <a:r>
              <a:rPr sz="1600" dirty="0">
                <a:solidFill>
                  <a:srgbClr val="C00000"/>
                </a:solidFill>
                <a:latin typeface="Arial" panose="020B0604020202020204" pitchFamily="34" charset="0"/>
                <a:cs typeface="Arial" panose="020B0604020202020204" pitchFamily="34" charset="0"/>
              </a:rPr>
              <a:t>the</a:t>
            </a:r>
            <a:r>
              <a:rPr sz="1600" spc="-35" dirty="0">
                <a:solidFill>
                  <a:srgbClr val="C00000"/>
                </a:solidFill>
                <a:latin typeface="Arial" panose="020B0604020202020204" pitchFamily="34" charset="0"/>
                <a:cs typeface="Arial" panose="020B0604020202020204" pitchFamily="34" charset="0"/>
              </a:rPr>
              <a:t> </a:t>
            </a:r>
            <a:r>
              <a:rPr sz="1600" spc="-10" dirty="0">
                <a:solidFill>
                  <a:srgbClr val="C00000"/>
                </a:solidFill>
                <a:latin typeface="Arial" panose="020B0604020202020204" pitchFamily="34" charset="0"/>
                <a:cs typeface="Arial" panose="020B0604020202020204" pitchFamily="34" charset="0"/>
              </a:rPr>
              <a:t>reaction</a:t>
            </a:r>
            <a:endParaRPr sz="1600" dirty="0">
              <a:latin typeface="Arial" panose="020B0604020202020204" pitchFamily="34" charset="0"/>
              <a:cs typeface="Arial" panose="020B0604020202020204" pitchFamily="34" charset="0"/>
            </a:endParaRPr>
          </a:p>
          <a:p>
            <a:pPr marL="226695" indent="-213995">
              <a:lnSpc>
                <a:spcPct val="100000"/>
              </a:lnSpc>
              <a:spcBef>
                <a:spcPts val="490"/>
              </a:spcBef>
              <a:buFont typeface="Arial"/>
              <a:buChar char="•"/>
              <a:tabLst>
                <a:tab pos="226695" algn="l"/>
              </a:tabLst>
            </a:pPr>
            <a:r>
              <a:rPr sz="1600" spc="-10" dirty="0">
                <a:latin typeface="Arial" panose="020B0604020202020204" pitchFamily="34" charset="0"/>
                <a:cs typeface="Arial" panose="020B0604020202020204" pitchFamily="34" charset="0"/>
              </a:rPr>
              <a:t>Hives/urticaria</a:t>
            </a:r>
            <a:endParaRPr sz="1600" dirty="0">
              <a:latin typeface="Arial" panose="020B0604020202020204" pitchFamily="34" charset="0"/>
              <a:cs typeface="Arial" panose="020B0604020202020204" pitchFamily="34" charset="0"/>
            </a:endParaRPr>
          </a:p>
          <a:p>
            <a:pPr marL="683260" marR="153035" lvl="1" indent="-213995">
              <a:lnSpc>
                <a:spcPct val="100000"/>
              </a:lnSpc>
              <a:spcBef>
                <a:spcPts val="710"/>
              </a:spcBef>
              <a:buChar char="•"/>
              <a:tabLst>
                <a:tab pos="684530" algn="l"/>
              </a:tabLst>
            </a:pPr>
            <a:r>
              <a:rPr sz="1600" dirty="0">
                <a:latin typeface="Arial" panose="020B0604020202020204" pitchFamily="34" charset="0"/>
                <a:cs typeface="Arial" panose="020B0604020202020204" pitchFamily="34" charset="0"/>
              </a:rPr>
              <a:t>Underpowered</a:t>
            </a:r>
            <a:r>
              <a:rPr sz="1600" spc="-130"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in </a:t>
            </a:r>
            <a:r>
              <a:rPr sz="1600" dirty="0">
                <a:latin typeface="Arial" panose="020B0604020202020204" pitchFamily="34" charset="0"/>
                <a:cs typeface="Arial" panose="020B0604020202020204" pitchFamily="34" charset="0"/>
              </a:rPr>
              <a:t>prior</a:t>
            </a:r>
            <a:r>
              <a:rPr sz="1600" spc="-3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prediction </a:t>
            </a:r>
            <a:r>
              <a:rPr sz="1600" dirty="0">
                <a:latin typeface="Arial" panose="020B0604020202020204" pitchFamily="34" charset="0"/>
                <a:cs typeface="Arial" panose="020B0604020202020204" pitchFamily="34" charset="0"/>
              </a:rPr>
              <a:t>studies</a:t>
            </a:r>
            <a:r>
              <a:rPr sz="1600" spc="-75"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to 	</a:t>
            </a:r>
            <a:r>
              <a:rPr sz="1600" dirty="0">
                <a:latin typeface="Arial" panose="020B0604020202020204" pitchFamily="34" charset="0"/>
                <a:cs typeface="Arial" panose="020B0604020202020204" pitchFamily="34" charset="0"/>
              </a:rPr>
              <a:t>distinguish</a:t>
            </a:r>
            <a:r>
              <a:rPr sz="1600" spc="-10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hives </a:t>
            </a:r>
            <a:r>
              <a:rPr sz="1600" dirty="0">
                <a:latin typeface="Arial" panose="020B0604020202020204" pitchFamily="34" charset="0"/>
                <a:cs typeface="Arial" panose="020B0604020202020204" pitchFamily="34" charset="0"/>
              </a:rPr>
              <a:t>from</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other</a:t>
            </a:r>
            <a:r>
              <a:rPr sz="1600" spc="-3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rashes</a:t>
            </a:r>
            <a:endParaRPr sz="1600" dirty="0">
              <a:latin typeface="Arial" panose="020B0604020202020204" pitchFamily="34" charset="0"/>
              <a:cs typeface="Arial" panose="020B0604020202020204" pitchFamily="34" charset="0"/>
            </a:endParaRPr>
          </a:p>
          <a:p>
            <a:pPr marL="683260" marR="172085" lvl="1" indent="-213995">
              <a:lnSpc>
                <a:spcPct val="100400"/>
              </a:lnSpc>
              <a:spcBef>
                <a:spcPts val="475"/>
              </a:spcBef>
              <a:buFont typeface="Arial"/>
              <a:buChar char="•"/>
              <a:tabLst>
                <a:tab pos="684530" algn="l"/>
              </a:tabLst>
            </a:pPr>
            <a:r>
              <a:rPr sz="1600" dirty="0">
                <a:latin typeface="Arial" panose="020B0604020202020204" pitchFamily="34" charset="0"/>
                <a:cs typeface="Arial" panose="020B0604020202020204" pitchFamily="34" charset="0"/>
              </a:rPr>
              <a:t>1:1:1</a:t>
            </a:r>
            <a:r>
              <a:rPr lang="en-US" sz="1600" spc="19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criterion</a:t>
            </a:r>
            <a:r>
              <a:rPr lang="en-US" sz="1600" spc="250"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for 	</a:t>
            </a:r>
            <a:r>
              <a:rPr sz="1600" dirty="0">
                <a:latin typeface="Arial" panose="020B0604020202020204" pitchFamily="34" charset="0"/>
                <a:cs typeface="Arial" panose="020B0604020202020204" pitchFamily="34" charset="0"/>
              </a:rPr>
              <a:t>urticaria</a:t>
            </a:r>
            <a:r>
              <a:rPr lang="en-US" sz="1600" spc="390" dirty="0">
                <a:latin typeface="Arial" panose="020B0604020202020204" pitchFamily="34" charset="0"/>
                <a:cs typeface="Arial" panose="020B0604020202020204" pitchFamily="34" charset="0"/>
              </a:rPr>
              <a:t> </a:t>
            </a:r>
            <a:r>
              <a:rPr sz="1600" spc="75" dirty="0">
                <a:latin typeface="Arial" panose="020B0604020202020204" pitchFamily="34" charset="0"/>
                <a:cs typeface="Arial" panose="020B0604020202020204" pitchFamily="34" charset="0"/>
              </a:rPr>
              <a:t>suggests </a:t>
            </a:r>
            <a:r>
              <a:rPr sz="1600" spc="100" dirty="0">
                <a:latin typeface="Arial" panose="020B0604020202020204" pitchFamily="34" charset="0"/>
                <a:cs typeface="Arial" panose="020B0604020202020204" pitchFamily="34" charset="0"/>
              </a:rPr>
              <a:t>some</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are</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high</a:t>
            </a:r>
            <a:r>
              <a:rPr sz="1600" spc="35" dirty="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risk</a:t>
            </a:r>
            <a:endParaRPr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A7216B-46EA-A5B5-B044-81681D0F6A62}"/>
              </a:ext>
            </a:extLst>
          </p:cNvPr>
          <p:cNvSpPr txBox="1"/>
          <p:nvPr/>
        </p:nvSpPr>
        <p:spPr>
          <a:xfrm>
            <a:off x="232913" y="4593388"/>
            <a:ext cx="6245351" cy="276999"/>
          </a:xfrm>
          <a:prstGeom prst="rect">
            <a:avLst/>
          </a:prstGeom>
          <a:noFill/>
        </p:spPr>
        <p:txBody>
          <a:bodyPr wrap="square">
            <a:spAutoFit/>
          </a:bodyPr>
          <a:lstStyle/>
          <a:p>
            <a:pPr algn="r"/>
            <a:r>
              <a:rPr lang="en-US" sz="1200" b="0" i="0" dirty="0">
                <a:solidFill>
                  <a:srgbClr val="212121"/>
                </a:solidFill>
                <a:effectLst/>
                <a:latin typeface="Arial" panose="020B0604020202020204" pitchFamily="34" charset="0"/>
                <a:cs typeface="Arial" panose="020B0604020202020204" pitchFamily="34" charset="0"/>
              </a:rPr>
              <a:t>Gonzalez-Estrada A, et al. J Allergy Clin Immunol </a:t>
            </a:r>
            <a:r>
              <a:rPr lang="en-US" sz="1200" b="0" i="0" dirty="0" err="1">
                <a:solidFill>
                  <a:srgbClr val="212121"/>
                </a:solidFill>
                <a:effectLst/>
                <a:latin typeface="Arial" panose="020B0604020202020204" pitchFamily="34" charset="0"/>
                <a:cs typeface="Arial" panose="020B0604020202020204" pitchFamily="34" charset="0"/>
              </a:rPr>
              <a:t>Pract</a:t>
            </a:r>
            <a:r>
              <a:rPr lang="en-US" sz="1200" b="0" i="0" dirty="0">
                <a:solidFill>
                  <a:srgbClr val="212121"/>
                </a:solidFill>
                <a:effectLst/>
                <a:latin typeface="Arial" panose="020B0604020202020204" pitchFamily="34" charset="0"/>
                <a:cs typeface="Arial" panose="020B0604020202020204" pitchFamily="34" charset="0"/>
              </a:rPr>
              <a:t>. 2024 May;12(5):1181-1191.e10.</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39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7892-971E-1708-AB1A-866400B042B1}"/>
              </a:ext>
            </a:extLst>
          </p:cNvPr>
          <p:cNvSpPr>
            <a:spLocks noGrp="1"/>
          </p:cNvSpPr>
          <p:nvPr>
            <p:ph type="title"/>
          </p:nvPr>
        </p:nvSpPr>
        <p:spPr/>
        <p:txBody>
          <a:bodyPr/>
          <a:lstStyle/>
          <a:p>
            <a:r>
              <a:rPr lang="en-US" dirty="0"/>
              <a:t>Practice Parameter Update: Penicillin Allergy</a:t>
            </a:r>
          </a:p>
        </p:txBody>
      </p:sp>
      <p:graphicFrame>
        <p:nvGraphicFramePr>
          <p:cNvPr id="4" name="object 4">
            <a:extLst>
              <a:ext uri="{FF2B5EF4-FFF2-40B4-BE49-F238E27FC236}">
                <a16:creationId xmlns:a16="http://schemas.microsoft.com/office/drawing/2014/main" id="{26A175EC-0CB5-6F11-CD5C-A4AD199D3A67}"/>
              </a:ext>
            </a:extLst>
          </p:cNvPr>
          <p:cNvGraphicFramePr>
            <a:graphicFrameLocks noGrp="1"/>
          </p:cNvGraphicFramePr>
          <p:nvPr>
            <p:extLst>
              <p:ext uri="{D42A27DB-BD31-4B8C-83A1-F6EECF244321}">
                <p14:modId xmlns:p14="http://schemas.microsoft.com/office/powerpoint/2010/main" val="1380932187"/>
              </p:ext>
            </p:extLst>
          </p:nvPr>
        </p:nvGraphicFramePr>
        <p:xfrm>
          <a:off x="209550" y="1120140"/>
          <a:ext cx="8724900" cy="2910840"/>
        </p:xfrm>
        <a:graphic>
          <a:graphicData uri="http://schemas.openxmlformats.org/drawingml/2006/table">
            <a:tbl>
              <a:tblPr firstRow="1" bandRow="1">
                <a:tableStyleId>{2D5ABB26-0587-4C30-8999-92F81FD0307C}</a:tableStyleId>
              </a:tblPr>
              <a:tblGrid>
                <a:gridCol w="3455545">
                  <a:extLst>
                    <a:ext uri="{9D8B030D-6E8A-4147-A177-3AD203B41FA5}">
                      <a16:colId xmlns:a16="http://schemas.microsoft.com/office/drawing/2014/main" val="20000"/>
                    </a:ext>
                  </a:extLst>
                </a:gridCol>
                <a:gridCol w="2709035">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548640">
                <a:tc>
                  <a:txBody>
                    <a:bodyPr/>
                    <a:lstStyle/>
                    <a:p>
                      <a:pPr marL="635" algn="ctr">
                        <a:lnSpc>
                          <a:spcPts val="1880"/>
                        </a:lnSpc>
                      </a:pPr>
                      <a:r>
                        <a:rPr sz="1400" b="1" dirty="0">
                          <a:latin typeface="Arial"/>
                          <a:cs typeface="Arial"/>
                        </a:rPr>
                        <a:t>Consensus</a:t>
                      </a:r>
                      <a:r>
                        <a:rPr sz="1400" b="1" spc="-5" dirty="0">
                          <a:latin typeface="Arial"/>
                          <a:cs typeface="Arial"/>
                        </a:rPr>
                        <a:t> </a:t>
                      </a:r>
                      <a:r>
                        <a:rPr sz="1400" b="1" dirty="0">
                          <a:latin typeface="Arial"/>
                          <a:cs typeface="Arial"/>
                        </a:rPr>
                        <a:t>Based</a:t>
                      </a:r>
                      <a:r>
                        <a:rPr sz="1400" b="1" spc="-10" dirty="0">
                          <a:latin typeface="Arial"/>
                          <a:cs typeface="Arial"/>
                        </a:rPr>
                        <a:t> Statement</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tc>
                  <a:txBody>
                    <a:bodyPr/>
                    <a:lstStyle/>
                    <a:p>
                      <a:pPr marL="384175" marR="378460" indent="307340" algn="ctr">
                        <a:lnSpc>
                          <a:spcPts val="1920"/>
                        </a:lnSpc>
                      </a:pPr>
                      <a:r>
                        <a:rPr sz="1400" b="1" dirty="0">
                          <a:latin typeface="Arial"/>
                          <a:cs typeface="Arial"/>
                        </a:rPr>
                        <a:t>Strength</a:t>
                      </a:r>
                      <a:r>
                        <a:rPr lang="en-US" sz="1400" b="1" spc="-50" dirty="0">
                          <a:latin typeface="Arial"/>
                          <a:cs typeface="Arial"/>
                        </a:rPr>
                        <a:t> </a:t>
                      </a:r>
                      <a:r>
                        <a:rPr lang="en-US" sz="1400" b="1" spc="-25" dirty="0">
                          <a:latin typeface="Arial"/>
                          <a:cs typeface="Arial"/>
                        </a:rPr>
                        <a:t>o</a:t>
                      </a:r>
                      <a:r>
                        <a:rPr sz="1400" b="1" spc="-25" dirty="0">
                          <a:latin typeface="Arial"/>
                          <a:cs typeface="Arial"/>
                        </a:rPr>
                        <a:t>f</a:t>
                      </a:r>
                      <a:r>
                        <a:rPr lang="en-US" sz="1400" b="1" spc="-25" dirty="0">
                          <a:latin typeface="Arial"/>
                          <a:cs typeface="Arial"/>
                        </a:rPr>
                        <a:t> </a:t>
                      </a:r>
                      <a:r>
                        <a:rPr sz="1400" b="1" spc="-10" dirty="0">
                          <a:latin typeface="Arial"/>
                          <a:cs typeface="Arial"/>
                        </a:rPr>
                        <a:t>Recommendation</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tc>
                  <a:txBody>
                    <a:bodyPr/>
                    <a:lstStyle/>
                    <a:p>
                      <a:pPr marL="544195" marR="414655" indent="-121920" algn="ctr">
                        <a:lnSpc>
                          <a:spcPts val="1920"/>
                        </a:lnSpc>
                      </a:pPr>
                      <a:r>
                        <a:rPr sz="1400" b="1" dirty="0">
                          <a:latin typeface="Arial"/>
                          <a:cs typeface="Arial"/>
                        </a:rPr>
                        <a:t>Certainty</a:t>
                      </a:r>
                      <a:r>
                        <a:rPr sz="1400" b="1" spc="-40" dirty="0">
                          <a:latin typeface="Arial"/>
                          <a:cs typeface="Arial"/>
                        </a:rPr>
                        <a:t> </a:t>
                      </a:r>
                      <a:r>
                        <a:rPr sz="1400" b="1" spc="-25" dirty="0">
                          <a:latin typeface="Arial"/>
                          <a:cs typeface="Arial"/>
                        </a:rPr>
                        <a:t>of </a:t>
                      </a:r>
                      <a:r>
                        <a:rPr sz="1400" b="1" spc="-10" dirty="0">
                          <a:latin typeface="Arial"/>
                          <a:cs typeface="Arial"/>
                        </a:rPr>
                        <a:t>Evidence</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extLst>
                  <a:ext uri="{0D108BD9-81ED-4DB2-BD59-A6C34878D82A}">
                    <a16:rowId xmlns:a16="http://schemas.microsoft.com/office/drawing/2014/main" val="10000"/>
                  </a:ext>
                </a:extLst>
              </a:tr>
              <a:tr h="1493520">
                <a:tc>
                  <a:txBody>
                    <a:bodyPr/>
                    <a:lstStyle/>
                    <a:p>
                      <a:pPr marL="50800" marR="91440" algn="ctr">
                        <a:lnSpc>
                          <a:spcPct val="100000"/>
                        </a:lnSpc>
                        <a:spcBef>
                          <a:spcPts val="1040"/>
                        </a:spcBef>
                      </a:pPr>
                      <a:r>
                        <a:rPr sz="1200" b="1" dirty="0">
                          <a:solidFill>
                            <a:srgbClr val="FF0000"/>
                          </a:solidFill>
                          <a:latin typeface="Arial"/>
                          <a:cs typeface="Arial"/>
                        </a:rPr>
                        <a:t>We</a:t>
                      </a:r>
                      <a:r>
                        <a:rPr sz="1200" b="1" spc="-40" dirty="0">
                          <a:solidFill>
                            <a:srgbClr val="FF0000"/>
                          </a:solidFill>
                          <a:latin typeface="Arial"/>
                          <a:cs typeface="Arial"/>
                        </a:rPr>
                        <a:t> </a:t>
                      </a:r>
                      <a:r>
                        <a:rPr sz="1200" b="1" dirty="0">
                          <a:solidFill>
                            <a:srgbClr val="FF0000"/>
                          </a:solidFill>
                          <a:latin typeface="Arial"/>
                          <a:cs typeface="Arial"/>
                        </a:rPr>
                        <a:t>recommend</a:t>
                      </a:r>
                      <a:r>
                        <a:rPr sz="1200" b="1" spc="-10" dirty="0">
                          <a:solidFill>
                            <a:srgbClr val="FF0000"/>
                          </a:solidFill>
                          <a:latin typeface="Arial"/>
                          <a:cs typeface="Arial"/>
                        </a:rPr>
                        <a:t> </a:t>
                      </a:r>
                      <a:r>
                        <a:rPr sz="1200" b="1" dirty="0">
                          <a:solidFill>
                            <a:srgbClr val="FF0000"/>
                          </a:solidFill>
                          <a:latin typeface="Arial"/>
                          <a:cs typeface="Arial"/>
                        </a:rPr>
                        <a:t>against</a:t>
                      </a:r>
                      <a:r>
                        <a:rPr sz="1200" b="1" spc="-45" dirty="0">
                          <a:solidFill>
                            <a:srgbClr val="FF0000"/>
                          </a:solidFill>
                          <a:latin typeface="Arial"/>
                          <a:cs typeface="Arial"/>
                        </a:rPr>
                        <a:t> </a:t>
                      </a:r>
                      <a:r>
                        <a:rPr sz="1200" b="1" dirty="0">
                          <a:solidFill>
                            <a:srgbClr val="FF0000"/>
                          </a:solidFill>
                          <a:latin typeface="Arial"/>
                          <a:cs typeface="Arial"/>
                        </a:rPr>
                        <a:t>testing</a:t>
                      </a:r>
                      <a:r>
                        <a:rPr sz="1200" b="1" spc="-25" dirty="0">
                          <a:solidFill>
                            <a:srgbClr val="FF0000"/>
                          </a:solidFill>
                          <a:latin typeface="Arial"/>
                          <a:cs typeface="Arial"/>
                        </a:rPr>
                        <a:t> </a:t>
                      </a:r>
                      <a:r>
                        <a:rPr sz="1200" b="1" dirty="0">
                          <a:solidFill>
                            <a:srgbClr val="FF0000"/>
                          </a:solidFill>
                          <a:latin typeface="Arial"/>
                          <a:cs typeface="Arial"/>
                        </a:rPr>
                        <a:t>in</a:t>
                      </a:r>
                      <a:r>
                        <a:rPr sz="1200" b="1" spc="-45" dirty="0">
                          <a:solidFill>
                            <a:srgbClr val="FF0000"/>
                          </a:solidFill>
                          <a:latin typeface="Arial"/>
                          <a:cs typeface="Arial"/>
                        </a:rPr>
                        <a:t> </a:t>
                      </a:r>
                      <a:r>
                        <a:rPr sz="1200" b="1" dirty="0">
                          <a:solidFill>
                            <a:srgbClr val="FF0000"/>
                          </a:solidFill>
                          <a:latin typeface="Arial"/>
                          <a:cs typeface="Arial"/>
                        </a:rPr>
                        <a:t>patients</a:t>
                      </a:r>
                      <a:r>
                        <a:rPr sz="1200" b="1" spc="-25" dirty="0">
                          <a:solidFill>
                            <a:srgbClr val="FF0000"/>
                          </a:solidFill>
                          <a:latin typeface="Arial"/>
                          <a:cs typeface="Arial"/>
                        </a:rPr>
                        <a:t> </a:t>
                      </a:r>
                      <a:r>
                        <a:rPr sz="1200" b="1" dirty="0">
                          <a:solidFill>
                            <a:srgbClr val="FF0000"/>
                          </a:solidFill>
                          <a:latin typeface="Arial"/>
                          <a:cs typeface="Arial"/>
                        </a:rPr>
                        <a:t>with</a:t>
                      </a:r>
                      <a:r>
                        <a:rPr sz="1200" b="1" spc="-20" dirty="0">
                          <a:solidFill>
                            <a:srgbClr val="FF0000"/>
                          </a:solidFill>
                          <a:latin typeface="Arial"/>
                          <a:cs typeface="Arial"/>
                        </a:rPr>
                        <a:t> </a:t>
                      </a:r>
                      <a:r>
                        <a:rPr sz="1200" b="1" dirty="0">
                          <a:solidFill>
                            <a:srgbClr val="FF0000"/>
                          </a:solidFill>
                          <a:latin typeface="Arial"/>
                          <a:cs typeface="Arial"/>
                        </a:rPr>
                        <a:t>a</a:t>
                      </a:r>
                      <a:r>
                        <a:rPr sz="1200" b="1" spc="-25" dirty="0">
                          <a:solidFill>
                            <a:srgbClr val="FF0000"/>
                          </a:solidFill>
                          <a:latin typeface="Arial"/>
                          <a:cs typeface="Arial"/>
                        </a:rPr>
                        <a:t> </a:t>
                      </a:r>
                      <a:r>
                        <a:rPr sz="1200" b="1" spc="-10" dirty="0">
                          <a:solidFill>
                            <a:srgbClr val="FF0000"/>
                          </a:solidFill>
                          <a:latin typeface="Arial"/>
                          <a:cs typeface="Arial"/>
                        </a:rPr>
                        <a:t>history </a:t>
                      </a:r>
                      <a:r>
                        <a:rPr sz="1200" b="1" dirty="0">
                          <a:solidFill>
                            <a:srgbClr val="FF0000"/>
                          </a:solidFill>
                          <a:latin typeface="Arial"/>
                          <a:cs typeface="Arial"/>
                        </a:rPr>
                        <a:t>inconsistent</a:t>
                      </a:r>
                      <a:r>
                        <a:rPr sz="1200" b="1" spc="-45" dirty="0">
                          <a:solidFill>
                            <a:srgbClr val="FF0000"/>
                          </a:solidFill>
                          <a:latin typeface="Arial"/>
                          <a:cs typeface="Arial"/>
                        </a:rPr>
                        <a:t> </a:t>
                      </a:r>
                      <a:r>
                        <a:rPr sz="1200" b="1" dirty="0">
                          <a:solidFill>
                            <a:srgbClr val="FF0000"/>
                          </a:solidFill>
                          <a:latin typeface="Arial"/>
                          <a:cs typeface="Arial"/>
                        </a:rPr>
                        <a:t>with</a:t>
                      </a:r>
                      <a:r>
                        <a:rPr sz="1200" b="1" spc="-20" dirty="0">
                          <a:solidFill>
                            <a:srgbClr val="FF0000"/>
                          </a:solidFill>
                          <a:latin typeface="Arial"/>
                          <a:cs typeface="Arial"/>
                        </a:rPr>
                        <a:t> </a:t>
                      </a:r>
                      <a:r>
                        <a:rPr sz="1200" b="1" dirty="0">
                          <a:solidFill>
                            <a:srgbClr val="FF0000"/>
                          </a:solidFill>
                          <a:latin typeface="Arial"/>
                          <a:cs typeface="Arial"/>
                        </a:rPr>
                        <a:t>penicillin</a:t>
                      </a:r>
                      <a:r>
                        <a:rPr sz="1200" b="1" spc="-65" dirty="0">
                          <a:solidFill>
                            <a:srgbClr val="FF0000"/>
                          </a:solidFill>
                          <a:latin typeface="Arial"/>
                          <a:cs typeface="Arial"/>
                        </a:rPr>
                        <a:t> </a:t>
                      </a:r>
                      <a:r>
                        <a:rPr sz="1200" b="1" dirty="0">
                          <a:solidFill>
                            <a:srgbClr val="FF0000"/>
                          </a:solidFill>
                          <a:latin typeface="Arial"/>
                          <a:cs typeface="Arial"/>
                        </a:rPr>
                        <a:t>allergy</a:t>
                      </a:r>
                      <a:r>
                        <a:rPr sz="1200" b="1" spc="-20" dirty="0">
                          <a:solidFill>
                            <a:srgbClr val="FF0000"/>
                          </a:solidFill>
                          <a:latin typeface="Arial"/>
                          <a:cs typeface="Arial"/>
                        </a:rPr>
                        <a:t> </a:t>
                      </a:r>
                      <a:r>
                        <a:rPr sz="1200" b="1" dirty="0">
                          <a:solidFill>
                            <a:srgbClr val="FF0000"/>
                          </a:solidFill>
                          <a:latin typeface="Arial"/>
                          <a:cs typeface="Arial"/>
                        </a:rPr>
                        <a:t>(such</a:t>
                      </a:r>
                      <a:r>
                        <a:rPr sz="1200" b="1" spc="-35" dirty="0">
                          <a:solidFill>
                            <a:srgbClr val="FF0000"/>
                          </a:solidFill>
                          <a:latin typeface="Arial"/>
                          <a:cs typeface="Arial"/>
                        </a:rPr>
                        <a:t> </a:t>
                      </a:r>
                      <a:r>
                        <a:rPr sz="1200" b="1" dirty="0">
                          <a:solidFill>
                            <a:srgbClr val="FF0000"/>
                          </a:solidFill>
                          <a:latin typeface="Arial"/>
                          <a:cs typeface="Arial"/>
                        </a:rPr>
                        <a:t>as</a:t>
                      </a:r>
                      <a:r>
                        <a:rPr sz="1200" b="1" spc="-25" dirty="0">
                          <a:solidFill>
                            <a:srgbClr val="FF0000"/>
                          </a:solidFill>
                          <a:latin typeface="Arial"/>
                          <a:cs typeface="Arial"/>
                        </a:rPr>
                        <a:t> </a:t>
                      </a:r>
                      <a:r>
                        <a:rPr sz="1200" b="1" dirty="0">
                          <a:solidFill>
                            <a:srgbClr val="FF0000"/>
                          </a:solidFill>
                          <a:latin typeface="Arial"/>
                          <a:cs typeface="Arial"/>
                        </a:rPr>
                        <a:t>headache</a:t>
                      </a:r>
                      <a:r>
                        <a:rPr sz="1200" b="1" spc="-30" dirty="0">
                          <a:solidFill>
                            <a:srgbClr val="FF0000"/>
                          </a:solidFill>
                          <a:latin typeface="Arial"/>
                          <a:cs typeface="Arial"/>
                        </a:rPr>
                        <a:t> </a:t>
                      </a:r>
                      <a:r>
                        <a:rPr sz="1200" b="1" dirty="0">
                          <a:solidFill>
                            <a:srgbClr val="FF0000"/>
                          </a:solidFill>
                          <a:latin typeface="Arial"/>
                          <a:cs typeface="Arial"/>
                        </a:rPr>
                        <a:t>or</a:t>
                      </a:r>
                      <a:r>
                        <a:rPr sz="1200" b="1" spc="-25" dirty="0">
                          <a:solidFill>
                            <a:srgbClr val="FF0000"/>
                          </a:solidFill>
                          <a:latin typeface="Arial"/>
                          <a:cs typeface="Arial"/>
                        </a:rPr>
                        <a:t> </a:t>
                      </a:r>
                      <a:r>
                        <a:rPr sz="1200" b="1" spc="-10" dirty="0">
                          <a:solidFill>
                            <a:srgbClr val="FF0000"/>
                          </a:solidFill>
                          <a:latin typeface="Arial"/>
                          <a:cs typeface="Arial"/>
                        </a:rPr>
                        <a:t>family </a:t>
                      </a:r>
                      <a:r>
                        <a:rPr sz="1200" b="1" dirty="0">
                          <a:solidFill>
                            <a:srgbClr val="FF0000"/>
                          </a:solidFill>
                          <a:latin typeface="Arial"/>
                          <a:cs typeface="Arial"/>
                        </a:rPr>
                        <a:t>history</a:t>
                      </a:r>
                      <a:r>
                        <a:rPr sz="1200" b="1" spc="-20" dirty="0">
                          <a:solidFill>
                            <a:srgbClr val="FF0000"/>
                          </a:solidFill>
                          <a:latin typeface="Arial"/>
                          <a:cs typeface="Arial"/>
                        </a:rPr>
                        <a:t> </a:t>
                      </a:r>
                      <a:r>
                        <a:rPr sz="1200" b="1" dirty="0">
                          <a:solidFill>
                            <a:srgbClr val="FF0000"/>
                          </a:solidFill>
                          <a:latin typeface="Arial"/>
                          <a:cs typeface="Arial"/>
                        </a:rPr>
                        <a:t>of</a:t>
                      </a:r>
                      <a:r>
                        <a:rPr sz="1200" b="1" spc="-10" dirty="0">
                          <a:solidFill>
                            <a:srgbClr val="FF0000"/>
                          </a:solidFill>
                          <a:latin typeface="Arial"/>
                          <a:cs typeface="Arial"/>
                        </a:rPr>
                        <a:t> </a:t>
                      </a:r>
                      <a:r>
                        <a:rPr sz="1200" b="1" dirty="0">
                          <a:solidFill>
                            <a:srgbClr val="FF0000"/>
                          </a:solidFill>
                          <a:latin typeface="Arial"/>
                          <a:cs typeface="Arial"/>
                        </a:rPr>
                        <a:t>penicillin</a:t>
                      </a:r>
                      <a:r>
                        <a:rPr sz="1200" b="1" spc="-60" dirty="0">
                          <a:solidFill>
                            <a:srgbClr val="FF0000"/>
                          </a:solidFill>
                          <a:latin typeface="Arial"/>
                          <a:cs typeface="Arial"/>
                        </a:rPr>
                        <a:t> </a:t>
                      </a:r>
                      <a:r>
                        <a:rPr sz="1200" b="1" dirty="0">
                          <a:solidFill>
                            <a:srgbClr val="FF0000"/>
                          </a:solidFill>
                          <a:latin typeface="Arial"/>
                          <a:cs typeface="Arial"/>
                        </a:rPr>
                        <a:t>allergy),</a:t>
                      </a:r>
                      <a:r>
                        <a:rPr sz="1200" b="1" spc="-5" dirty="0">
                          <a:solidFill>
                            <a:srgbClr val="FF0000"/>
                          </a:solidFill>
                          <a:latin typeface="Arial"/>
                          <a:cs typeface="Arial"/>
                        </a:rPr>
                        <a:t> </a:t>
                      </a:r>
                      <a:r>
                        <a:rPr sz="1200" dirty="0">
                          <a:latin typeface="Arial"/>
                          <a:cs typeface="Arial"/>
                        </a:rPr>
                        <a:t>but</a:t>
                      </a:r>
                      <a:r>
                        <a:rPr sz="1200" spc="-10" dirty="0">
                          <a:latin typeface="Arial"/>
                          <a:cs typeface="Arial"/>
                        </a:rPr>
                        <a:t> </a:t>
                      </a:r>
                      <a:r>
                        <a:rPr sz="1200" dirty="0">
                          <a:latin typeface="Arial"/>
                          <a:cs typeface="Arial"/>
                        </a:rPr>
                        <a:t>a</a:t>
                      </a:r>
                      <a:r>
                        <a:rPr sz="1200" spc="-10" dirty="0">
                          <a:latin typeface="Arial"/>
                          <a:cs typeface="Arial"/>
                        </a:rPr>
                        <a:t> 1-</a:t>
                      </a:r>
                      <a:r>
                        <a:rPr sz="1200" dirty="0">
                          <a:latin typeface="Arial"/>
                          <a:cs typeface="Arial"/>
                        </a:rPr>
                        <a:t>step</a:t>
                      </a:r>
                      <a:r>
                        <a:rPr sz="1200" spc="-15" dirty="0">
                          <a:latin typeface="Arial"/>
                          <a:cs typeface="Arial"/>
                        </a:rPr>
                        <a:t> </a:t>
                      </a:r>
                      <a:r>
                        <a:rPr sz="1200" dirty="0">
                          <a:latin typeface="Arial"/>
                          <a:cs typeface="Arial"/>
                        </a:rPr>
                        <a:t>amoxicillin</a:t>
                      </a:r>
                      <a:r>
                        <a:rPr sz="1200" spc="-60" dirty="0">
                          <a:latin typeface="Arial"/>
                          <a:cs typeface="Arial"/>
                        </a:rPr>
                        <a:t> </a:t>
                      </a:r>
                      <a:r>
                        <a:rPr sz="1200" dirty="0">
                          <a:latin typeface="Arial"/>
                          <a:cs typeface="Arial"/>
                        </a:rPr>
                        <a:t>challenge</a:t>
                      </a:r>
                      <a:r>
                        <a:rPr sz="1200" spc="-45" dirty="0">
                          <a:latin typeface="Arial"/>
                          <a:cs typeface="Arial"/>
                        </a:rPr>
                        <a:t> </a:t>
                      </a:r>
                      <a:r>
                        <a:rPr sz="1200" spc="-25" dirty="0">
                          <a:latin typeface="Arial"/>
                          <a:cs typeface="Arial"/>
                        </a:rPr>
                        <a:t>may </a:t>
                      </a:r>
                      <a:r>
                        <a:rPr sz="1200" dirty="0">
                          <a:latin typeface="Arial"/>
                          <a:cs typeface="Arial"/>
                        </a:rPr>
                        <a:t>be</a:t>
                      </a:r>
                      <a:r>
                        <a:rPr sz="1200" spc="-45" dirty="0">
                          <a:latin typeface="Arial"/>
                          <a:cs typeface="Arial"/>
                        </a:rPr>
                        <a:t> </a:t>
                      </a:r>
                      <a:r>
                        <a:rPr sz="1200" dirty="0">
                          <a:latin typeface="Arial"/>
                          <a:cs typeface="Arial"/>
                        </a:rPr>
                        <a:t>offered</a:t>
                      </a:r>
                      <a:r>
                        <a:rPr sz="1200" spc="-15" dirty="0">
                          <a:latin typeface="Arial"/>
                          <a:cs typeface="Arial"/>
                        </a:rPr>
                        <a:t> </a:t>
                      </a:r>
                      <a:r>
                        <a:rPr sz="1200" dirty="0">
                          <a:latin typeface="Arial"/>
                          <a:cs typeface="Arial"/>
                        </a:rPr>
                        <a:t>to</a:t>
                      </a:r>
                      <a:r>
                        <a:rPr sz="1200" spc="-25" dirty="0">
                          <a:latin typeface="Arial"/>
                          <a:cs typeface="Arial"/>
                        </a:rPr>
                        <a:t> </a:t>
                      </a:r>
                      <a:r>
                        <a:rPr sz="1200" dirty="0">
                          <a:latin typeface="Arial"/>
                          <a:cs typeface="Arial"/>
                        </a:rPr>
                        <a:t>patients</a:t>
                      </a:r>
                      <a:r>
                        <a:rPr sz="1200" spc="-30" dirty="0">
                          <a:latin typeface="Arial"/>
                          <a:cs typeface="Arial"/>
                        </a:rPr>
                        <a:t> </a:t>
                      </a:r>
                      <a:r>
                        <a:rPr sz="1200" dirty="0">
                          <a:latin typeface="Arial"/>
                          <a:cs typeface="Arial"/>
                        </a:rPr>
                        <a:t>who</a:t>
                      </a:r>
                      <a:r>
                        <a:rPr sz="1200" spc="-20" dirty="0">
                          <a:latin typeface="Arial"/>
                          <a:cs typeface="Arial"/>
                        </a:rPr>
                        <a:t> </a:t>
                      </a:r>
                      <a:r>
                        <a:rPr sz="1200" dirty="0">
                          <a:latin typeface="Arial"/>
                          <a:cs typeface="Arial"/>
                        </a:rPr>
                        <a:t>are</a:t>
                      </a:r>
                      <a:r>
                        <a:rPr sz="1200" spc="-25" dirty="0">
                          <a:latin typeface="Arial"/>
                          <a:cs typeface="Arial"/>
                        </a:rPr>
                        <a:t> </a:t>
                      </a:r>
                      <a:r>
                        <a:rPr sz="1200" dirty="0">
                          <a:latin typeface="Arial"/>
                          <a:cs typeface="Arial"/>
                        </a:rPr>
                        <a:t>anxious</a:t>
                      </a:r>
                      <a:r>
                        <a:rPr sz="1200" spc="-30" dirty="0">
                          <a:latin typeface="Arial"/>
                          <a:cs typeface="Arial"/>
                        </a:rPr>
                        <a:t> </a:t>
                      </a:r>
                      <a:r>
                        <a:rPr sz="1200" dirty="0">
                          <a:latin typeface="Arial"/>
                          <a:cs typeface="Arial"/>
                        </a:rPr>
                        <a:t>or</a:t>
                      </a:r>
                      <a:r>
                        <a:rPr sz="1200" spc="-30" dirty="0">
                          <a:latin typeface="Arial"/>
                          <a:cs typeface="Arial"/>
                        </a:rPr>
                        <a:t> </a:t>
                      </a:r>
                      <a:r>
                        <a:rPr sz="1200" dirty="0">
                          <a:latin typeface="Arial"/>
                          <a:cs typeface="Arial"/>
                        </a:rPr>
                        <a:t>request</a:t>
                      </a:r>
                      <a:r>
                        <a:rPr sz="1200" spc="-30" dirty="0">
                          <a:latin typeface="Arial"/>
                          <a:cs typeface="Arial"/>
                        </a:rPr>
                        <a:t> </a:t>
                      </a:r>
                      <a:r>
                        <a:rPr sz="1200" spc="-10" dirty="0">
                          <a:latin typeface="Arial"/>
                          <a:cs typeface="Arial"/>
                        </a:rPr>
                        <a:t>additional </a:t>
                      </a:r>
                      <a:r>
                        <a:rPr sz="1200" dirty="0">
                          <a:latin typeface="Arial"/>
                          <a:cs typeface="Arial"/>
                        </a:rPr>
                        <a:t>reassurance</a:t>
                      </a:r>
                      <a:r>
                        <a:rPr sz="1200" spc="-25" dirty="0">
                          <a:latin typeface="Arial"/>
                          <a:cs typeface="Arial"/>
                        </a:rPr>
                        <a:t> </a:t>
                      </a:r>
                      <a:r>
                        <a:rPr sz="1200" dirty="0">
                          <a:latin typeface="Arial"/>
                          <a:cs typeface="Arial"/>
                        </a:rPr>
                        <a:t>to</a:t>
                      </a:r>
                      <a:r>
                        <a:rPr sz="1200" spc="-20" dirty="0">
                          <a:latin typeface="Arial"/>
                          <a:cs typeface="Arial"/>
                        </a:rPr>
                        <a:t> </a:t>
                      </a:r>
                      <a:r>
                        <a:rPr sz="1200" dirty="0">
                          <a:latin typeface="Arial"/>
                          <a:cs typeface="Arial"/>
                        </a:rPr>
                        <a:t>accept</a:t>
                      </a:r>
                      <a:r>
                        <a:rPr sz="1200" spc="-35" dirty="0">
                          <a:latin typeface="Arial"/>
                          <a:cs typeface="Arial"/>
                        </a:rPr>
                        <a:t> </a:t>
                      </a:r>
                      <a:r>
                        <a:rPr sz="1200" dirty="0">
                          <a:latin typeface="Arial"/>
                          <a:cs typeface="Arial"/>
                        </a:rPr>
                        <a:t>the</a:t>
                      </a:r>
                      <a:r>
                        <a:rPr sz="1200" spc="-20" dirty="0">
                          <a:latin typeface="Arial"/>
                          <a:cs typeface="Arial"/>
                        </a:rPr>
                        <a:t> </a:t>
                      </a:r>
                      <a:r>
                        <a:rPr sz="1200" dirty="0">
                          <a:latin typeface="Arial"/>
                          <a:cs typeface="Arial"/>
                        </a:rPr>
                        <a:t>removal</a:t>
                      </a:r>
                      <a:r>
                        <a:rPr sz="1200" spc="-25" dirty="0">
                          <a:latin typeface="Arial"/>
                          <a:cs typeface="Arial"/>
                        </a:rPr>
                        <a:t> </a:t>
                      </a:r>
                      <a:r>
                        <a:rPr sz="1200" dirty="0">
                          <a:latin typeface="Arial"/>
                          <a:cs typeface="Arial"/>
                        </a:rPr>
                        <a:t>of</a:t>
                      </a:r>
                      <a:r>
                        <a:rPr sz="1200" spc="-20" dirty="0">
                          <a:latin typeface="Arial"/>
                          <a:cs typeface="Arial"/>
                        </a:rPr>
                        <a:t> </a:t>
                      </a:r>
                      <a:r>
                        <a:rPr sz="1200" dirty="0">
                          <a:latin typeface="Arial"/>
                          <a:cs typeface="Arial"/>
                        </a:rPr>
                        <a:t>a</a:t>
                      </a:r>
                      <a:r>
                        <a:rPr sz="1200" spc="-20" dirty="0">
                          <a:latin typeface="Arial"/>
                          <a:cs typeface="Arial"/>
                        </a:rPr>
                        <a:t> </a:t>
                      </a:r>
                      <a:r>
                        <a:rPr sz="1200" dirty="0">
                          <a:latin typeface="Arial"/>
                          <a:cs typeface="Arial"/>
                        </a:rPr>
                        <a:t>penicillin</a:t>
                      </a:r>
                      <a:r>
                        <a:rPr sz="1200" spc="-55" dirty="0">
                          <a:latin typeface="Arial"/>
                          <a:cs typeface="Arial"/>
                        </a:rPr>
                        <a:t> </a:t>
                      </a:r>
                      <a:r>
                        <a:rPr sz="1200" dirty="0">
                          <a:latin typeface="Arial"/>
                          <a:cs typeface="Arial"/>
                        </a:rPr>
                        <a:t>allergy</a:t>
                      </a:r>
                      <a:r>
                        <a:rPr sz="1200" spc="-40" dirty="0">
                          <a:latin typeface="Arial"/>
                          <a:cs typeface="Arial"/>
                        </a:rPr>
                        <a:t> </a:t>
                      </a:r>
                      <a:r>
                        <a:rPr sz="1200" spc="-10" dirty="0">
                          <a:latin typeface="Arial"/>
                          <a:cs typeface="Arial"/>
                        </a:rPr>
                        <a:t>label.</a:t>
                      </a:r>
                      <a:endParaRPr sz="1200" dirty="0">
                        <a:latin typeface="Arial"/>
                        <a:cs typeface="Arial"/>
                      </a:endParaRPr>
                    </a:p>
                  </a:txBody>
                  <a:tcPr marL="0" marR="0" marT="13208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tc>
                  <a:txBody>
                    <a:bodyPr/>
                    <a:lstStyle/>
                    <a:p>
                      <a:pPr algn="ctr">
                        <a:lnSpc>
                          <a:spcPct val="100000"/>
                        </a:lnSpc>
                      </a:pPr>
                      <a:endParaRPr sz="1200" dirty="0">
                        <a:latin typeface="Times New Roman"/>
                        <a:cs typeface="Times New Roman"/>
                      </a:endParaRPr>
                    </a:p>
                    <a:p>
                      <a:pPr algn="ctr">
                        <a:lnSpc>
                          <a:spcPct val="100000"/>
                        </a:lnSpc>
                        <a:spcBef>
                          <a:spcPts val="1200"/>
                        </a:spcBef>
                      </a:pPr>
                      <a:endParaRPr sz="1200" dirty="0">
                        <a:latin typeface="Times New Roman"/>
                        <a:cs typeface="Times New Roman"/>
                      </a:endParaRPr>
                    </a:p>
                    <a:p>
                      <a:pPr algn="ctr">
                        <a:lnSpc>
                          <a:spcPct val="100000"/>
                        </a:lnSpc>
                      </a:pPr>
                      <a:r>
                        <a:rPr sz="1200" b="1" spc="-10" dirty="0">
                          <a:latin typeface="Arial"/>
                          <a:cs typeface="Arial"/>
                        </a:rPr>
                        <a:t>Strong</a:t>
                      </a:r>
                      <a:endParaRPr sz="1200" dirty="0">
                        <a:latin typeface="Arial"/>
                        <a:cs typeface="Arial"/>
                      </a:endParaRPr>
                    </a:p>
                  </a:txBody>
                  <a:tcPr marL="0" marR="0" marT="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tc>
                  <a:txBody>
                    <a:bodyPr/>
                    <a:lstStyle/>
                    <a:p>
                      <a:pPr algn="ctr">
                        <a:lnSpc>
                          <a:spcPct val="100000"/>
                        </a:lnSpc>
                      </a:pPr>
                      <a:endParaRPr sz="1200" dirty="0">
                        <a:latin typeface="Times New Roman"/>
                        <a:cs typeface="Times New Roman"/>
                      </a:endParaRPr>
                    </a:p>
                    <a:p>
                      <a:pPr algn="ctr">
                        <a:lnSpc>
                          <a:spcPct val="100000"/>
                        </a:lnSpc>
                        <a:spcBef>
                          <a:spcPts val="1200"/>
                        </a:spcBef>
                      </a:pPr>
                      <a:endParaRPr sz="1200" dirty="0">
                        <a:latin typeface="Times New Roman"/>
                        <a:cs typeface="Times New Roman"/>
                      </a:endParaRPr>
                    </a:p>
                    <a:p>
                      <a:pPr algn="ctr">
                        <a:lnSpc>
                          <a:spcPct val="100000"/>
                        </a:lnSpc>
                      </a:pPr>
                      <a:r>
                        <a:rPr sz="1200" b="1" spc="-10" dirty="0">
                          <a:latin typeface="Arial"/>
                          <a:cs typeface="Arial"/>
                        </a:rPr>
                        <a:t>Moderate</a:t>
                      </a:r>
                      <a:endParaRPr sz="1200" dirty="0">
                        <a:latin typeface="Arial"/>
                        <a:cs typeface="Arial"/>
                      </a:endParaRPr>
                    </a:p>
                  </a:txBody>
                  <a:tcPr marL="0" marR="0" marT="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extLst>
                  <a:ext uri="{0D108BD9-81ED-4DB2-BD59-A6C34878D82A}">
                    <a16:rowId xmlns:a16="http://schemas.microsoft.com/office/drawing/2014/main" val="10001"/>
                  </a:ext>
                </a:extLst>
              </a:tr>
              <a:tr h="868680">
                <a:tc>
                  <a:txBody>
                    <a:bodyPr/>
                    <a:lstStyle/>
                    <a:p>
                      <a:pPr marL="50800" marR="332105" algn="ctr">
                        <a:lnSpc>
                          <a:spcPct val="100000"/>
                        </a:lnSpc>
                        <a:spcBef>
                          <a:spcPts val="1460"/>
                        </a:spcBef>
                      </a:pPr>
                      <a:r>
                        <a:rPr sz="1200" dirty="0">
                          <a:latin typeface="Arial"/>
                          <a:cs typeface="Arial"/>
                        </a:rPr>
                        <a:t>We</a:t>
                      </a:r>
                      <a:r>
                        <a:rPr sz="1200" spc="-30" dirty="0">
                          <a:latin typeface="Arial"/>
                          <a:cs typeface="Arial"/>
                        </a:rPr>
                        <a:t> </a:t>
                      </a:r>
                      <a:r>
                        <a:rPr sz="1200" dirty="0">
                          <a:latin typeface="Arial"/>
                          <a:cs typeface="Arial"/>
                        </a:rPr>
                        <a:t>suggest</a:t>
                      </a:r>
                      <a:r>
                        <a:rPr sz="1200" spc="-30" dirty="0">
                          <a:latin typeface="Arial"/>
                          <a:cs typeface="Arial"/>
                        </a:rPr>
                        <a:t> </a:t>
                      </a:r>
                      <a:r>
                        <a:rPr sz="1200" dirty="0">
                          <a:latin typeface="Arial"/>
                          <a:cs typeface="Arial"/>
                        </a:rPr>
                        <a:t>penicillin</a:t>
                      </a:r>
                      <a:r>
                        <a:rPr sz="1200" spc="-65" dirty="0">
                          <a:latin typeface="Arial"/>
                          <a:cs typeface="Arial"/>
                        </a:rPr>
                        <a:t> </a:t>
                      </a:r>
                      <a:r>
                        <a:rPr sz="1200" dirty="0">
                          <a:latin typeface="Arial"/>
                          <a:cs typeface="Arial"/>
                        </a:rPr>
                        <a:t>skin</a:t>
                      </a:r>
                      <a:r>
                        <a:rPr sz="1200" spc="-40" dirty="0">
                          <a:latin typeface="Arial"/>
                          <a:cs typeface="Arial"/>
                        </a:rPr>
                        <a:t> </a:t>
                      </a:r>
                      <a:r>
                        <a:rPr sz="1200" dirty="0">
                          <a:latin typeface="Arial"/>
                          <a:cs typeface="Arial"/>
                        </a:rPr>
                        <a:t>testing</a:t>
                      </a:r>
                      <a:r>
                        <a:rPr sz="1200" spc="-30" dirty="0">
                          <a:latin typeface="Arial"/>
                          <a:cs typeface="Arial"/>
                        </a:rPr>
                        <a:t> </a:t>
                      </a:r>
                      <a:r>
                        <a:rPr sz="1200" dirty="0">
                          <a:latin typeface="Arial"/>
                          <a:cs typeface="Arial"/>
                        </a:rPr>
                        <a:t>for</a:t>
                      </a:r>
                      <a:r>
                        <a:rPr sz="1200" spc="-10" dirty="0">
                          <a:latin typeface="Arial"/>
                          <a:cs typeface="Arial"/>
                        </a:rPr>
                        <a:t> </a:t>
                      </a:r>
                      <a:r>
                        <a:rPr sz="1200" dirty="0">
                          <a:latin typeface="Arial"/>
                          <a:cs typeface="Arial"/>
                        </a:rPr>
                        <a:t>patients</a:t>
                      </a:r>
                      <a:r>
                        <a:rPr sz="1200" spc="-20" dirty="0">
                          <a:latin typeface="Arial"/>
                          <a:cs typeface="Arial"/>
                        </a:rPr>
                        <a:t> </a:t>
                      </a:r>
                      <a:r>
                        <a:rPr sz="1200" dirty="0">
                          <a:latin typeface="Arial"/>
                          <a:cs typeface="Arial"/>
                        </a:rPr>
                        <a:t>with</a:t>
                      </a:r>
                      <a:r>
                        <a:rPr sz="1200" spc="-15" dirty="0">
                          <a:latin typeface="Arial"/>
                          <a:cs typeface="Arial"/>
                        </a:rPr>
                        <a:t> </a:t>
                      </a:r>
                      <a:r>
                        <a:rPr sz="1200" dirty="0">
                          <a:latin typeface="Arial"/>
                          <a:cs typeface="Arial"/>
                        </a:rPr>
                        <a:t>a</a:t>
                      </a:r>
                      <a:r>
                        <a:rPr sz="1200" spc="-20" dirty="0">
                          <a:latin typeface="Arial"/>
                          <a:cs typeface="Arial"/>
                        </a:rPr>
                        <a:t> </a:t>
                      </a:r>
                      <a:r>
                        <a:rPr sz="1200" dirty="0">
                          <a:latin typeface="Arial"/>
                          <a:cs typeface="Arial"/>
                        </a:rPr>
                        <a:t>history</a:t>
                      </a:r>
                      <a:r>
                        <a:rPr sz="1200" spc="-20" dirty="0">
                          <a:latin typeface="Arial"/>
                          <a:cs typeface="Arial"/>
                        </a:rPr>
                        <a:t> </a:t>
                      </a:r>
                      <a:r>
                        <a:rPr sz="1200" spc="-25" dirty="0">
                          <a:latin typeface="Arial"/>
                          <a:cs typeface="Arial"/>
                        </a:rPr>
                        <a:t>of </a:t>
                      </a:r>
                      <a:r>
                        <a:rPr sz="1200" dirty="0">
                          <a:latin typeface="Arial"/>
                          <a:cs typeface="Arial"/>
                        </a:rPr>
                        <a:t>anaphylaxis</a:t>
                      </a:r>
                      <a:r>
                        <a:rPr sz="1200" spc="-25" dirty="0">
                          <a:latin typeface="Arial"/>
                          <a:cs typeface="Arial"/>
                        </a:rPr>
                        <a:t> </a:t>
                      </a:r>
                      <a:r>
                        <a:rPr sz="1200" dirty="0">
                          <a:latin typeface="Arial"/>
                          <a:cs typeface="Arial"/>
                        </a:rPr>
                        <a:t>or</a:t>
                      </a:r>
                      <a:r>
                        <a:rPr sz="1200" spc="-30" dirty="0">
                          <a:latin typeface="Arial"/>
                          <a:cs typeface="Arial"/>
                        </a:rPr>
                        <a:t> </a:t>
                      </a:r>
                      <a:r>
                        <a:rPr sz="1200" dirty="0">
                          <a:latin typeface="Arial"/>
                          <a:cs typeface="Arial"/>
                        </a:rPr>
                        <a:t>a</a:t>
                      </a:r>
                      <a:r>
                        <a:rPr sz="1200" spc="-40" dirty="0">
                          <a:latin typeface="Arial"/>
                          <a:cs typeface="Arial"/>
                        </a:rPr>
                        <a:t> </a:t>
                      </a:r>
                      <a:r>
                        <a:rPr sz="1200" dirty="0">
                          <a:latin typeface="Arial"/>
                          <a:cs typeface="Arial"/>
                        </a:rPr>
                        <a:t>recent</a:t>
                      </a:r>
                      <a:r>
                        <a:rPr sz="1200" spc="-15" dirty="0">
                          <a:latin typeface="Arial"/>
                          <a:cs typeface="Arial"/>
                        </a:rPr>
                        <a:t> </a:t>
                      </a:r>
                      <a:r>
                        <a:rPr sz="1200" dirty="0">
                          <a:latin typeface="Arial"/>
                          <a:cs typeface="Arial"/>
                        </a:rPr>
                        <a:t>reaction</a:t>
                      </a:r>
                      <a:r>
                        <a:rPr sz="1200" spc="-40" dirty="0">
                          <a:latin typeface="Arial"/>
                          <a:cs typeface="Arial"/>
                        </a:rPr>
                        <a:t> </a:t>
                      </a:r>
                      <a:r>
                        <a:rPr sz="1200" dirty="0">
                          <a:latin typeface="Arial"/>
                          <a:cs typeface="Arial"/>
                        </a:rPr>
                        <a:t>suspected</a:t>
                      </a:r>
                      <a:r>
                        <a:rPr sz="1200" spc="-40" dirty="0">
                          <a:latin typeface="Arial"/>
                          <a:cs typeface="Arial"/>
                        </a:rPr>
                        <a:t> </a:t>
                      </a:r>
                      <a:r>
                        <a:rPr sz="1200" dirty="0">
                          <a:latin typeface="Arial"/>
                          <a:cs typeface="Arial"/>
                        </a:rPr>
                        <a:t>to</a:t>
                      </a:r>
                      <a:r>
                        <a:rPr sz="1200" spc="-25" dirty="0">
                          <a:latin typeface="Arial"/>
                          <a:cs typeface="Arial"/>
                        </a:rPr>
                        <a:t> </a:t>
                      </a:r>
                      <a:r>
                        <a:rPr sz="1200" dirty="0">
                          <a:latin typeface="Arial"/>
                          <a:cs typeface="Arial"/>
                        </a:rPr>
                        <a:t>be</a:t>
                      </a:r>
                      <a:r>
                        <a:rPr sz="1200" spc="-40" dirty="0">
                          <a:latin typeface="Arial"/>
                          <a:cs typeface="Arial"/>
                        </a:rPr>
                        <a:t> </a:t>
                      </a:r>
                      <a:r>
                        <a:rPr sz="1200" dirty="0">
                          <a:latin typeface="Arial"/>
                          <a:cs typeface="Arial"/>
                        </a:rPr>
                        <a:t>IgE</a:t>
                      </a:r>
                      <a:r>
                        <a:rPr sz="1200" spc="-5" dirty="0">
                          <a:latin typeface="Arial"/>
                          <a:cs typeface="Arial"/>
                        </a:rPr>
                        <a:t> </a:t>
                      </a:r>
                      <a:r>
                        <a:rPr sz="1200" spc="-10" dirty="0">
                          <a:latin typeface="Arial"/>
                          <a:cs typeface="Arial"/>
                        </a:rPr>
                        <a:t>mediated.</a:t>
                      </a:r>
                      <a:endParaRPr sz="1200" dirty="0">
                        <a:latin typeface="Arial"/>
                        <a:cs typeface="Arial"/>
                      </a:endParaRPr>
                    </a:p>
                  </a:txBody>
                  <a:tcPr marL="0" marR="0" marT="18542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tc>
                  <a:txBody>
                    <a:bodyPr/>
                    <a:lstStyle/>
                    <a:p>
                      <a:pPr algn="ctr">
                        <a:lnSpc>
                          <a:spcPct val="100000"/>
                        </a:lnSpc>
                        <a:spcBef>
                          <a:spcPts val="580"/>
                        </a:spcBef>
                      </a:pPr>
                      <a:endParaRPr sz="1200" dirty="0">
                        <a:latin typeface="Times New Roman"/>
                        <a:cs typeface="Times New Roman"/>
                      </a:endParaRPr>
                    </a:p>
                    <a:p>
                      <a:pPr algn="ctr">
                        <a:lnSpc>
                          <a:spcPct val="100000"/>
                        </a:lnSpc>
                      </a:pPr>
                      <a:r>
                        <a:rPr sz="1200" b="1" spc="-10" dirty="0">
                          <a:latin typeface="Arial"/>
                          <a:cs typeface="Arial"/>
                        </a:rPr>
                        <a:t>Conditional</a:t>
                      </a:r>
                      <a:endParaRPr sz="1200" dirty="0">
                        <a:latin typeface="Arial"/>
                        <a:cs typeface="Arial"/>
                      </a:endParaRPr>
                    </a:p>
                  </a:txBody>
                  <a:tcPr marL="0" marR="0" marT="7366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tc>
                  <a:txBody>
                    <a:bodyPr/>
                    <a:lstStyle/>
                    <a:p>
                      <a:pPr algn="ctr">
                        <a:lnSpc>
                          <a:spcPct val="100000"/>
                        </a:lnSpc>
                        <a:spcBef>
                          <a:spcPts val="580"/>
                        </a:spcBef>
                      </a:pPr>
                      <a:endParaRPr sz="1200" dirty="0">
                        <a:latin typeface="Times New Roman"/>
                        <a:cs typeface="Times New Roman"/>
                      </a:endParaRPr>
                    </a:p>
                    <a:p>
                      <a:pPr algn="ctr">
                        <a:lnSpc>
                          <a:spcPct val="100000"/>
                        </a:lnSpc>
                      </a:pPr>
                      <a:r>
                        <a:rPr sz="1200" b="1" spc="-25" dirty="0">
                          <a:latin typeface="Arial"/>
                          <a:cs typeface="Arial"/>
                        </a:rPr>
                        <a:t>Low</a:t>
                      </a:r>
                      <a:endParaRPr sz="1200" dirty="0">
                        <a:latin typeface="Arial"/>
                        <a:cs typeface="Arial"/>
                      </a:endParaRPr>
                    </a:p>
                  </a:txBody>
                  <a:tcPr marL="0" marR="0" marT="7366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E7CE0057-C461-0AE5-C39F-F055992F9B53}"/>
              </a:ext>
            </a:extLst>
          </p:cNvPr>
          <p:cNvSpPr txBox="1"/>
          <p:nvPr/>
        </p:nvSpPr>
        <p:spPr>
          <a:xfrm>
            <a:off x="333214" y="4656491"/>
            <a:ext cx="6196161" cy="276999"/>
          </a:xfrm>
          <a:prstGeom prst="rect">
            <a:avLst/>
          </a:prstGeom>
          <a:noFill/>
        </p:spPr>
        <p:txBody>
          <a:bodyPr wrap="square" lIns="91440" tIns="45720" rIns="91440" bIns="45720" rtlCol="0" anchor="t">
            <a:spAutoFit/>
          </a:bodyPr>
          <a:lstStyle/>
          <a:p>
            <a:pPr lvl="1" algn="r">
              <a:defRPr/>
            </a:pPr>
            <a:r>
              <a:rPr kumimoji="0" lang="en-US" sz="1200" b="0" i="0" u="none" strike="noStrike" kern="1200" cap="none" spc="0" normalizeH="0" baseline="0" noProof="0" dirty="0">
                <a:ln>
                  <a:noFill/>
                </a:ln>
                <a:effectLst/>
                <a:uLnTx/>
                <a:uFillTx/>
                <a:latin typeface="Arial"/>
                <a:cs typeface="Arial"/>
              </a:rPr>
              <a:t>Khan DA, et al.</a:t>
            </a:r>
            <a:r>
              <a:rPr lang="en-US" sz="1200" dirty="0">
                <a:latin typeface="Arial"/>
                <a:cs typeface="Arial"/>
              </a:rPr>
              <a:t> </a:t>
            </a:r>
            <a:r>
              <a:rPr kumimoji="0" lang="en-US" sz="1200" b="0" i="0" u="none" strike="noStrike" kern="1200" cap="none" spc="0" normalizeH="0" baseline="0" noProof="0" dirty="0">
                <a:ln>
                  <a:noFill/>
                </a:ln>
                <a:effectLst/>
                <a:uLnTx/>
                <a:uFillTx/>
                <a:latin typeface="Arial"/>
                <a:cs typeface="Arial"/>
              </a:rPr>
              <a:t> </a:t>
            </a:r>
            <a:r>
              <a:rPr lang="en-US" sz="1200" b="0" i="0" dirty="0">
                <a:effectLst/>
                <a:latin typeface="Arial"/>
                <a:cs typeface="Arial"/>
              </a:rPr>
              <a:t>J Allergy Clin Immunol. 2022 Dec;150(6):1333-1393. </a:t>
            </a:r>
            <a:endParaRPr lang="en-US" sz="12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115848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Roadmap</a:t>
            </a:r>
          </a:p>
        </p:txBody>
      </p:sp>
      <p:sp>
        <p:nvSpPr>
          <p:cNvPr id="3" name="Content Placeholder 2"/>
          <p:cNvSpPr>
            <a:spLocks noGrp="1"/>
          </p:cNvSpPr>
          <p:nvPr>
            <p:ph idx="1"/>
          </p:nvPr>
        </p:nvSpPr>
        <p:spPr>
          <a:xfrm>
            <a:off x="531341" y="1025428"/>
            <a:ext cx="8229600" cy="3113056"/>
          </a:xfrm>
        </p:spPr>
        <p:txBody>
          <a:bodyPr>
            <a:normAutofit lnSpcReduction="10000"/>
          </a:bodyPr>
          <a:lstStyle/>
          <a:p>
            <a:pPr>
              <a:buFont typeface="Wingdings" panose="05000000000000000000" pitchFamily="2" charset="2"/>
              <a:buChar char="§"/>
            </a:pPr>
            <a:r>
              <a:rPr lang="en-US" dirty="0"/>
              <a:t>Introduction</a:t>
            </a:r>
          </a:p>
          <a:p>
            <a:pPr>
              <a:buFont typeface="Wingdings" panose="05000000000000000000" pitchFamily="2" charset="2"/>
              <a:buChar char="§"/>
            </a:pPr>
            <a:endParaRPr lang="en-US" dirty="0"/>
          </a:p>
          <a:p>
            <a:pPr>
              <a:buFont typeface="Wingdings" panose="05000000000000000000" pitchFamily="2" charset="2"/>
              <a:buChar char="§"/>
            </a:pPr>
            <a:r>
              <a:rPr lang="en-US" dirty="0"/>
              <a:t>Penicillin Allergy in Children</a:t>
            </a:r>
          </a:p>
          <a:p>
            <a:pPr>
              <a:buFont typeface="Wingdings" panose="05000000000000000000" pitchFamily="2" charset="2"/>
              <a:buChar char="§"/>
            </a:pPr>
            <a:endParaRPr lang="en-US" dirty="0"/>
          </a:p>
          <a:p>
            <a:pPr>
              <a:buFont typeface="Wingdings" panose="05000000000000000000" pitchFamily="2" charset="2"/>
              <a:buChar char="§"/>
            </a:pPr>
            <a:r>
              <a:rPr lang="en-US" dirty="0"/>
              <a:t>Penicillin Allergy Identification</a:t>
            </a:r>
          </a:p>
          <a:p>
            <a:pPr>
              <a:buFont typeface="Wingdings" panose="05000000000000000000" pitchFamily="2" charset="2"/>
              <a:buChar char="§"/>
            </a:pPr>
            <a:endParaRPr lang="en-US" dirty="0"/>
          </a:p>
          <a:p>
            <a:pPr>
              <a:buFont typeface="Wingdings" panose="05000000000000000000" pitchFamily="2" charset="2"/>
              <a:buChar char="§"/>
            </a:pPr>
            <a:r>
              <a:rPr lang="en-US" dirty="0"/>
              <a:t>Proactive Low-risk Penicillin Allergy </a:t>
            </a:r>
            <a:r>
              <a:rPr lang="en-US" dirty="0" err="1"/>
              <a:t>Delabeling</a:t>
            </a:r>
            <a:r>
              <a:rPr lang="en-US" dirty="0"/>
              <a:t> in Your Clinic</a:t>
            </a:r>
          </a:p>
          <a:p>
            <a:pPr>
              <a:buFont typeface="Wingdings" panose="05000000000000000000" pitchFamily="2" charset="2"/>
              <a:buChar char="§"/>
            </a:pPr>
            <a:endParaRPr lang="en-US" dirty="0"/>
          </a:p>
          <a:p>
            <a:pPr>
              <a:buFont typeface="Wingdings" panose="05000000000000000000" pitchFamily="2" charset="2"/>
              <a:buChar char="§"/>
            </a:pPr>
            <a:r>
              <a:rPr lang="en-US" dirty="0"/>
              <a:t>Low-risk Penicillin Allergy </a:t>
            </a:r>
            <a:r>
              <a:rPr lang="en-US" dirty="0" err="1"/>
              <a:t>Delabeling</a:t>
            </a:r>
            <a:r>
              <a:rPr lang="en-US" dirty="0"/>
              <a:t> Clinic Must Haves</a:t>
            </a:r>
          </a:p>
          <a:p>
            <a:pPr>
              <a:buFont typeface="Wingdings" panose="05000000000000000000" pitchFamily="2" charset="2"/>
              <a:buChar char="§"/>
            </a:pPr>
            <a:endParaRPr lang="en-US" dirty="0"/>
          </a:p>
          <a:p>
            <a:pPr>
              <a:buFont typeface="Wingdings" panose="05000000000000000000" pitchFamily="2" charset="2"/>
              <a:buChar char="§"/>
            </a:pPr>
            <a:r>
              <a:rPr lang="en-US" dirty="0"/>
              <a:t>True Penicillin Allergy- What Next?</a:t>
            </a:r>
          </a:p>
        </p:txBody>
      </p:sp>
    </p:spTree>
    <p:extLst>
      <p:ext uri="{BB962C8B-B14F-4D97-AF65-F5344CB8AC3E}">
        <p14:creationId xmlns:p14="http://schemas.microsoft.com/office/powerpoint/2010/main" val="192559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7892-971E-1708-AB1A-866400B042B1}"/>
              </a:ext>
            </a:extLst>
          </p:cNvPr>
          <p:cNvSpPr>
            <a:spLocks noGrp="1"/>
          </p:cNvSpPr>
          <p:nvPr>
            <p:ph type="title"/>
          </p:nvPr>
        </p:nvSpPr>
        <p:spPr/>
        <p:txBody>
          <a:bodyPr/>
          <a:lstStyle/>
          <a:p>
            <a:r>
              <a:rPr lang="en-US" dirty="0"/>
              <a:t>Practice Parameter Update: Penicillin Allergy</a:t>
            </a:r>
          </a:p>
        </p:txBody>
      </p:sp>
      <p:sp>
        <p:nvSpPr>
          <p:cNvPr id="3" name="TextBox 2">
            <a:extLst>
              <a:ext uri="{FF2B5EF4-FFF2-40B4-BE49-F238E27FC236}">
                <a16:creationId xmlns:a16="http://schemas.microsoft.com/office/drawing/2014/main" id="{DAA1D47D-7013-6A8B-C4DB-18F2EF14A474}"/>
              </a:ext>
            </a:extLst>
          </p:cNvPr>
          <p:cNvSpPr txBox="1"/>
          <p:nvPr/>
        </p:nvSpPr>
        <p:spPr>
          <a:xfrm>
            <a:off x="333214" y="4656491"/>
            <a:ext cx="6196161" cy="276999"/>
          </a:xfrm>
          <a:prstGeom prst="rect">
            <a:avLst/>
          </a:prstGeom>
          <a:noFill/>
        </p:spPr>
        <p:txBody>
          <a:bodyPr wrap="square" lIns="91440" tIns="45720" rIns="91440" bIns="45720" rtlCol="0" anchor="t">
            <a:spAutoFit/>
          </a:bodyPr>
          <a:lstStyle/>
          <a:p>
            <a:pPr lvl="1" algn="r">
              <a:defRPr/>
            </a:pPr>
            <a:r>
              <a:rPr kumimoji="0" lang="en-US" sz="1200" b="0" i="0" u="none" strike="noStrike" kern="1200" cap="none" spc="0" normalizeH="0" baseline="0" noProof="0" dirty="0">
                <a:ln>
                  <a:noFill/>
                </a:ln>
                <a:effectLst/>
                <a:uLnTx/>
                <a:uFillTx/>
                <a:latin typeface="Arial"/>
                <a:cs typeface="Arial"/>
              </a:rPr>
              <a:t>Khan DA, et al.</a:t>
            </a:r>
            <a:r>
              <a:rPr lang="en-US" sz="1200" dirty="0">
                <a:latin typeface="Arial"/>
                <a:cs typeface="Arial"/>
              </a:rPr>
              <a:t> </a:t>
            </a:r>
            <a:r>
              <a:rPr kumimoji="0" lang="en-US" sz="1200" b="0" i="0" u="none" strike="noStrike" kern="1200" cap="none" spc="0" normalizeH="0" baseline="0" noProof="0" dirty="0">
                <a:ln>
                  <a:noFill/>
                </a:ln>
                <a:effectLst/>
                <a:uLnTx/>
                <a:uFillTx/>
                <a:latin typeface="Arial"/>
                <a:cs typeface="Arial"/>
              </a:rPr>
              <a:t> </a:t>
            </a:r>
            <a:r>
              <a:rPr lang="en-US" sz="1200" b="0" i="0" dirty="0">
                <a:effectLst/>
                <a:latin typeface="Arial"/>
                <a:cs typeface="Arial"/>
              </a:rPr>
              <a:t>J Allergy Clin Immunol. 2022 Dec;150(6):1333-1393. </a:t>
            </a:r>
            <a:endParaRPr lang="en-US" sz="1200" b="0" i="0" u="none" strike="noStrike" kern="1200" cap="none" spc="0" normalizeH="0" baseline="0" noProof="0" dirty="0">
              <a:ln>
                <a:noFill/>
              </a:ln>
              <a:effectLst/>
              <a:uLnTx/>
              <a:uFillTx/>
              <a:latin typeface="Arial"/>
              <a:cs typeface="Arial"/>
            </a:endParaRPr>
          </a:p>
        </p:txBody>
      </p:sp>
      <p:graphicFrame>
        <p:nvGraphicFramePr>
          <p:cNvPr id="5" name="object 4">
            <a:extLst>
              <a:ext uri="{FF2B5EF4-FFF2-40B4-BE49-F238E27FC236}">
                <a16:creationId xmlns:a16="http://schemas.microsoft.com/office/drawing/2014/main" id="{D94E30EB-329C-05A8-97CF-B5A9A23DBC76}"/>
              </a:ext>
            </a:extLst>
          </p:cNvPr>
          <p:cNvGraphicFramePr>
            <a:graphicFrameLocks noGrp="1"/>
          </p:cNvGraphicFramePr>
          <p:nvPr>
            <p:extLst>
              <p:ext uri="{D42A27DB-BD31-4B8C-83A1-F6EECF244321}">
                <p14:modId xmlns:p14="http://schemas.microsoft.com/office/powerpoint/2010/main" val="1939892381"/>
              </p:ext>
            </p:extLst>
          </p:nvPr>
        </p:nvGraphicFramePr>
        <p:xfrm>
          <a:off x="287196" y="962709"/>
          <a:ext cx="8569607" cy="3428365"/>
        </p:xfrm>
        <a:graphic>
          <a:graphicData uri="http://schemas.openxmlformats.org/drawingml/2006/table">
            <a:tbl>
              <a:tblPr firstRow="1" bandRow="1">
                <a:tableStyleId>{2D5ABB26-0587-4C30-8999-92F81FD0307C}</a:tableStyleId>
              </a:tblPr>
              <a:tblGrid>
                <a:gridCol w="3285573">
                  <a:extLst>
                    <a:ext uri="{9D8B030D-6E8A-4147-A177-3AD203B41FA5}">
                      <a16:colId xmlns:a16="http://schemas.microsoft.com/office/drawing/2014/main" val="20000"/>
                    </a:ext>
                  </a:extLst>
                </a:gridCol>
                <a:gridCol w="2675745">
                  <a:extLst>
                    <a:ext uri="{9D8B030D-6E8A-4147-A177-3AD203B41FA5}">
                      <a16:colId xmlns:a16="http://schemas.microsoft.com/office/drawing/2014/main" val="20001"/>
                    </a:ext>
                  </a:extLst>
                </a:gridCol>
                <a:gridCol w="2608289">
                  <a:extLst>
                    <a:ext uri="{9D8B030D-6E8A-4147-A177-3AD203B41FA5}">
                      <a16:colId xmlns:a16="http://schemas.microsoft.com/office/drawing/2014/main" val="20002"/>
                    </a:ext>
                  </a:extLst>
                </a:gridCol>
              </a:tblGrid>
              <a:tr h="548005">
                <a:tc>
                  <a:txBody>
                    <a:bodyPr/>
                    <a:lstStyle/>
                    <a:p>
                      <a:pPr algn="ctr">
                        <a:lnSpc>
                          <a:spcPts val="1995"/>
                        </a:lnSpc>
                      </a:pPr>
                      <a:r>
                        <a:rPr sz="1400" b="1" dirty="0">
                          <a:latin typeface="Arial"/>
                          <a:cs typeface="Arial"/>
                        </a:rPr>
                        <a:t>Consensus</a:t>
                      </a:r>
                      <a:r>
                        <a:rPr sz="1400" b="1" spc="-65" dirty="0">
                          <a:latin typeface="Arial"/>
                          <a:cs typeface="Arial"/>
                        </a:rPr>
                        <a:t> </a:t>
                      </a:r>
                      <a:r>
                        <a:rPr sz="1400" b="1" dirty="0">
                          <a:latin typeface="Arial"/>
                          <a:cs typeface="Arial"/>
                        </a:rPr>
                        <a:t>Based</a:t>
                      </a:r>
                      <a:r>
                        <a:rPr sz="1400" b="1" spc="-40" dirty="0">
                          <a:latin typeface="Arial"/>
                          <a:cs typeface="Arial"/>
                        </a:rPr>
                        <a:t> </a:t>
                      </a:r>
                      <a:r>
                        <a:rPr sz="1400" b="1" spc="-10" dirty="0">
                          <a:latin typeface="Arial"/>
                          <a:cs typeface="Arial"/>
                        </a:rPr>
                        <a:t>Statement</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tc>
                  <a:txBody>
                    <a:bodyPr/>
                    <a:lstStyle/>
                    <a:p>
                      <a:pPr marL="635" algn="ctr">
                        <a:lnSpc>
                          <a:spcPts val="1995"/>
                        </a:lnSpc>
                      </a:pPr>
                      <a:r>
                        <a:rPr sz="1400" b="1" dirty="0">
                          <a:latin typeface="Arial"/>
                          <a:cs typeface="Arial"/>
                        </a:rPr>
                        <a:t>Strength</a:t>
                      </a:r>
                      <a:r>
                        <a:rPr sz="1400" b="1" spc="-30" dirty="0">
                          <a:latin typeface="Arial"/>
                          <a:cs typeface="Arial"/>
                        </a:rPr>
                        <a:t> </a:t>
                      </a:r>
                      <a:r>
                        <a:rPr sz="1400" b="1" dirty="0">
                          <a:latin typeface="Arial"/>
                          <a:cs typeface="Arial"/>
                        </a:rPr>
                        <a:t>of</a:t>
                      </a:r>
                      <a:r>
                        <a:rPr sz="1400" b="1" spc="-20" dirty="0">
                          <a:latin typeface="Arial"/>
                          <a:cs typeface="Arial"/>
                        </a:rPr>
                        <a:t> </a:t>
                      </a:r>
                      <a:r>
                        <a:rPr sz="1400" b="1" spc="-10" dirty="0">
                          <a:latin typeface="Arial"/>
                          <a:cs typeface="Arial"/>
                        </a:rPr>
                        <a:t>Recommendation</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tc>
                  <a:txBody>
                    <a:bodyPr/>
                    <a:lstStyle/>
                    <a:p>
                      <a:pPr algn="ctr">
                        <a:lnSpc>
                          <a:spcPts val="1995"/>
                        </a:lnSpc>
                      </a:pPr>
                      <a:r>
                        <a:rPr sz="1400" b="1" dirty="0">
                          <a:latin typeface="Arial"/>
                          <a:cs typeface="Arial"/>
                        </a:rPr>
                        <a:t>Certainty</a:t>
                      </a:r>
                      <a:r>
                        <a:rPr sz="1400" b="1" spc="-35" dirty="0">
                          <a:latin typeface="Arial"/>
                          <a:cs typeface="Arial"/>
                        </a:rPr>
                        <a:t> </a:t>
                      </a:r>
                      <a:r>
                        <a:rPr sz="1400" b="1" dirty="0">
                          <a:latin typeface="Arial"/>
                          <a:cs typeface="Arial"/>
                        </a:rPr>
                        <a:t>of</a:t>
                      </a:r>
                      <a:r>
                        <a:rPr sz="1400" b="1" spc="-35" dirty="0">
                          <a:latin typeface="Arial"/>
                          <a:cs typeface="Arial"/>
                        </a:rPr>
                        <a:t> </a:t>
                      </a:r>
                      <a:r>
                        <a:rPr sz="1400" b="1" spc="-10" dirty="0">
                          <a:latin typeface="Arial"/>
                          <a:cs typeface="Arial"/>
                        </a:rPr>
                        <a:t>Evidence</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extLst>
                  <a:ext uri="{0D108BD9-81ED-4DB2-BD59-A6C34878D82A}">
                    <a16:rowId xmlns:a16="http://schemas.microsoft.com/office/drawing/2014/main" val="10000"/>
                  </a:ext>
                </a:extLst>
              </a:tr>
              <a:tr h="1440180">
                <a:tc>
                  <a:txBody>
                    <a:bodyPr/>
                    <a:lstStyle/>
                    <a:p>
                      <a:pPr marL="50800" marR="167640" algn="ctr">
                        <a:lnSpc>
                          <a:spcPts val="1920"/>
                        </a:lnSpc>
                        <a:spcBef>
                          <a:spcPts val="20"/>
                        </a:spcBef>
                      </a:pPr>
                      <a:r>
                        <a:rPr sz="1200" b="1" dirty="0">
                          <a:solidFill>
                            <a:srgbClr val="FF0000"/>
                          </a:solidFill>
                          <a:latin typeface="Arial"/>
                          <a:cs typeface="Arial"/>
                        </a:rPr>
                        <a:t>We</a:t>
                      </a:r>
                      <a:r>
                        <a:rPr sz="1200" b="1" spc="-35" dirty="0">
                          <a:solidFill>
                            <a:srgbClr val="FF0000"/>
                          </a:solidFill>
                          <a:latin typeface="Arial"/>
                          <a:cs typeface="Arial"/>
                        </a:rPr>
                        <a:t> </a:t>
                      </a:r>
                      <a:r>
                        <a:rPr sz="1200" b="1" dirty="0">
                          <a:solidFill>
                            <a:srgbClr val="FF0000"/>
                          </a:solidFill>
                          <a:latin typeface="Arial"/>
                          <a:cs typeface="Arial"/>
                        </a:rPr>
                        <a:t>recommend</a:t>
                      </a:r>
                      <a:r>
                        <a:rPr sz="1200" b="1" spc="-5" dirty="0">
                          <a:solidFill>
                            <a:srgbClr val="FF0000"/>
                          </a:solidFill>
                          <a:latin typeface="Arial"/>
                          <a:cs typeface="Arial"/>
                        </a:rPr>
                        <a:t> </a:t>
                      </a:r>
                      <a:r>
                        <a:rPr sz="1200" b="1" dirty="0">
                          <a:solidFill>
                            <a:srgbClr val="FF0000"/>
                          </a:solidFill>
                          <a:latin typeface="Arial"/>
                          <a:cs typeface="Arial"/>
                        </a:rPr>
                        <a:t>against</a:t>
                      </a:r>
                      <a:r>
                        <a:rPr sz="1200" b="1" spc="-45" dirty="0">
                          <a:solidFill>
                            <a:srgbClr val="FF0000"/>
                          </a:solidFill>
                          <a:latin typeface="Arial"/>
                          <a:cs typeface="Arial"/>
                        </a:rPr>
                        <a:t> </a:t>
                      </a:r>
                      <a:r>
                        <a:rPr sz="1200" b="1" dirty="0">
                          <a:solidFill>
                            <a:srgbClr val="FF0000"/>
                          </a:solidFill>
                          <a:latin typeface="Arial"/>
                          <a:cs typeface="Arial"/>
                        </a:rPr>
                        <a:t>penicillin</a:t>
                      </a:r>
                      <a:r>
                        <a:rPr sz="1200" b="1" spc="-60" dirty="0">
                          <a:solidFill>
                            <a:srgbClr val="FF0000"/>
                          </a:solidFill>
                          <a:latin typeface="Arial"/>
                          <a:cs typeface="Arial"/>
                        </a:rPr>
                        <a:t> </a:t>
                      </a:r>
                      <a:r>
                        <a:rPr sz="1200" b="1" dirty="0">
                          <a:solidFill>
                            <a:srgbClr val="FF0000"/>
                          </a:solidFill>
                          <a:latin typeface="Arial"/>
                          <a:cs typeface="Arial"/>
                        </a:rPr>
                        <a:t>skin</a:t>
                      </a:r>
                      <a:r>
                        <a:rPr sz="1200" b="1" spc="-45" dirty="0">
                          <a:solidFill>
                            <a:srgbClr val="FF0000"/>
                          </a:solidFill>
                          <a:latin typeface="Arial"/>
                          <a:cs typeface="Arial"/>
                        </a:rPr>
                        <a:t> </a:t>
                      </a:r>
                      <a:r>
                        <a:rPr sz="1200" b="1" spc="-10" dirty="0">
                          <a:solidFill>
                            <a:srgbClr val="FF0000"/>
                          </a:solidFill>
                          <a:latin typeface="Arial"/>
                          <a:cs typeface="Arial"/>
                        </a:rPr>
                        <a:t>testing </a:t>
                      </a:r>
                      <a:r>
                        <a:rPr sz="1200" b="1" dirty="0">
                          <a:solidFill>
                            <a:srgbClr val="FF0000"/>
                          </a:solidFill>
                          <a:latin typeface="Arial"/>
                          <a:cs typeface="Arial"/>
                        </a:rPr>
                        <a:t>prior</a:t>
                      </a:r>
                      <a:r>
                        <a:rPr sz="1200" b="1" spc="-15" dirty="0">
                          <a:solidFill>
                            <a:srgbClr val="FF0000"/>
                          </a:solidFill>
                          <a:latin typeface="Arial"/>
                          <a:cs typeface="Arial"/>
                        </a:rPr>
                        <a:t> </a:t>
                      </a:r>
                      <a:r>
                        <a:rPr sz="1200" b="1" dirty="0">
                          <a:solidFill>
                            <a:srgbClr val="FF0000"/>
                          </a:solidFill>
                          <a:latin typeface="Arial"/>
                          <a:cs typeface="Arial"/>
                        </a:rPr>
                        <a:t>to</a:t>
                      </a:r>
                      <a:r>
                        <a:rPr sz="1200" b="1" spc="-10" dirty="0">
                          <a:solidFill>
                            <a:srgbClr val="FF0000"/>
                          </a:solidFill>
                          <a:latin typeface="Arial"/>
                          <a:cs typeface="Arial"/>
                        </a:rPr>
                        <a:t> </a:t>
                      </a:r>
                      <a:r>
                        <a:rPr sz="1200" b="1" dirty="0">
                          <a:solidFill>
                            <a:srgbClr val="FF0000"/>
                          </a:solidFill>
                          <a:latin typeface="Arial"/>
                          <a:cs typeface="Arial"/>
                        </a:rPr>
                        <a:t>direct</a:t>
                      </a:r>
                      <a:r>
                        <a:rPr sz="1200" b="1" spc="-10" dirty="0">
                          <a:solidFill>
                            <a:srgbClr val="FF0000"/>
                          </a:solidFill>
                          <a:latin typeface="Arial"/>
                          <a:cs typeface="Arial"/>
                        </a:rPr>
                        <a:t> </a:t>
                      </a:r>
                      <a:r>
                        <a:rPr sz="1200" b="1" dirty="0">
                          <a:solidFill>
                            <a:srgbClr val="FF0000"/>
                          </a:solidFill>
                          <a:latin typeface="Arial"/>
                          <a:cs typeface="Arial"/>
                        </a:rPr>
                        <a:t>amoxicillin</a:t>
                      </a:r>
                      <a:r>
                        <a:rPr sz="1200" b="1" spc="-40" dirty="0">
                          <a:solidFill>
                            <a:srgbClr val="FF0000"/>
                          </a:solidFill>
                          <a:latin typeface="Arial"/>
                          <a:cs typeface="Arial"/>
                        </a:rPr>
                        <a:t> </a:t>
                      </a:r>
                      <a:r>
                        <a:rPr sz="1200" b="1" dirty="0">
                          <a:solidFill>
                            <a:srgbClr val="FF0000"/>
                          </a:solidFill>
                          <a:latin typeface="Arial"/>
                          <a:cs typeface="Arial"/>
                        </a:rPr>
                        <a:t>challenge</a:t>
                      </a:r>
                      <a:r>
                        <a:rPr sz="1200" b="1" spc="-45" dirty="0">
                          <a:solidFill>
                            <a:srgbClr val="FF0000"/>
                          </a:solidFill>
                          <a:latin typeface="Arial"/>
                          <a:cs typeface="Arial"/>
                        </a:rPr>
                        <a:t> </a:t>
                      </a:r>
                      <a:r>
                        <a:rPr sz="1200" b="1" dirty="0">
                          <a:solidFill>
                            <a:srgbClr val="FF0000"/>
                          </a:solidFill>
                          <a:latin typeface="Arial"/>
                          <a:cs typeface="Arial"/>
                        </a:rPr>
                        <a:t>in</a:t>
                      </a:r>
                      <a:r>
                        <a:rPr sz="1200" b="1" spc="-25" dirty="0">
                          <a:solidFill>
                            <a:srgbClr val="FF0000"/>
                          </a:solidFill>
                          <a:latin typeface="Arial"/>
                          <a:cs typeface="Arial"/>
                        </a:rPr>
                        <a:t> </a:t>
                      </a:r>
                      <a:r>
                        <a:rPr sz="1200" b="1" spc="-10" dirty="0">
                          <a:solidFill>
                            <a:srgbClr val="FF0000"/>
                          </a:solidFill>
                          <a:latin typeface="Arial"/>
                          <a:cs typeface="Arial"/>
                        </a:rPr>
                        <a:t>pediatric </a:t>
                      </a:r>
                      <a:r>
                        <a:rPr sz="1200" b="1" dirty="0">
                          <a:solidFill>
                            <a:srgbClr val="FF0000"/>
                          </a:solidFill>
                          <a:latin typeface="Arial"/>
                          <a:cs typeface="Arial"/>
                        </a:rPr>
                        <a:t>patients</a:t>
                      </a:r>
                      <a:r>
                        <a:rPr sz="1200" b="1" spc="-25" dirty="0">
                          <a:solidFill>
                            <a:srgbClr val="FF0000"/>
                          </a:solidFill>
                          <a:latin typeface="Arial"/>
                          <a:cs typeface="Arial"/>
                        </a:rPr>
                        <a:t> </a:t>
                      </a:r>
                      <a:r>
                        <a:rPr sz="1200" b="1" dirty="0">
                          <a:solidFill>
                            <a:srgbClr val="FF0000"/>
                          </a:solidFill>
                          <a:latin typeface="Arial"/>
                          <a:cs typeface="Arial"/>
                        </a:rPr>
                        <a:t>with</a:t>
                      </a:r>
                      <a:r>
                        <a:rPr sz="1200" b="1" spc="-15" dirty="0">
                          <a:solidFill>
                            <a:srgbClr val="FF0000"/>
                          </a:solidFill>
                          <a:latin typeface="Arial"/>
                          <a:cs typeface="Arial"/>
                        </a:rPr>
                        <a:t> </a:t>
                      </a:r>
                      <a:r>
                        <a:rPr sz="1200" b="1" dirty="0">
                          <a:solidFill>
                            <a:srgbClr val="FF0000"/>
                          </a:solidFill>
                          <a:latin typeface="Arial"/>
                          <a:cs typeface="Arial"/>
                        </a:rPr>
                        <a:t>a</a:t>
                      </a:r>
                      <a:r>
                        <a:rPr sz="1200" b="1" spc="-15" dirty="0">
                          <a:solidFill>
                            <a:srgbClr val="FF0000"/>
                          </a:solidFill>
                          <a:latin typeface="Arial"/>
                          <a:cs typeface="Arial"/>
                        </a:rPr>
                        <a:t> </a:t>
                      </a:r>
                      <a:r>
                        <a:rPr sz="1200" b="1" dirty="0">
                          <a:solidFill>
                            <a:srgbClr val="FF0000"/>
                          </a:solidFill>
                          <a:latin typeface="Arial"/>
                          <a:cs typeface="Arial"/>
                        </a:rPr>
                        <a:t>history</a:t>
                      </a:r>
                      <a:r>
                        <a:rPr sz="1200" b="1" spc="-20" dirty="0">
                          <a:solidFill>
                            <a:srgbClr val="FF0000"/>
                          </a:solidFill>
                          <a:latin typeface="Arial"/>
                          <a:cs typeface="Arial"/>
                        </a:rPr>
                        <a:t> </a:t>
                      </a:r>
                      <a:r>
                        <a:rPr sz="1200" b="1" dirty="0">
                          <a:solidFill>
                            <a:srgbClr val="FF0000"/>
                          </a:solidFill>
                          <a:latin typeface="Arial"/>
                          <a:cs typeface="Arial"/>
                        </a:rPr>
                        <a:t>of</a:t>
                      </a:r>
                      <a:r>
                        <a:rPr sz="1200" b="1" spc="-15" dirty="0">
                          <a:solidFill>
                            <a:srgbClr val="FF0000"/>
                          </a:solidFill>
                          <a:latin typeface="Arial"/>
                          <a:cs typeface="Arial"/>
                        </a:rPr>
                        <a:t> </a:t>
                      </a:r>
                      <a:r>
                        <a:rPr sz="1200" b="1" dirty="0">
                          <a:solidFill>
                            <a:srgbClr val="FF0000"/>
                          </a:solidFill>
                          <a:latin typeface="Arial"/>
                          <a:cs typeface="Arial"/>
                        </a:rPr>
                        <a:t>benign</a:t>
                      </a:r>
                      <a:r>
                        <a:rPr sz="1200" b="1" spc="-40" dirty="0">
                          <a:solidFill>
                            <a:srgbClr val="FF0000"/>
                          </a:solidFill>
                          <a:latin typeface="Arial"/>
                          <a:cs typeface="Arial"/>
                        </a:rPr>
                        <a:t> </a:t>
                      </a:r>
                      <a:r>
                        <a:rPr sz="1200" b="1" spc="-10" dirty="0">
                          <a:solidFill>
                            <a:srgbClr val="FF0000"/>
                          </a:solidFill>
                          <a:latin typeface="Arial"/>
                          <a:cs typeface="Arial"/>
                        </a:rPr>
                        <a:t>cutaneous </a:t>
                      </a:r>
                      <a:r>
                        <a:rPr sz="1200" b="1" dirty="0">
                          <a:solidFill>
                            <a:srgbClr val="FF0000"/>
                          </a:solidFill>
                          <a:latin typeface="Arial"/>
                          <a:cs typeface="Arial"/>
                        </a:rPr>
                        <a:t>reaction</a:t>
                      </a:r>
                      <a:r>
                        <a:rPr sz="1200" b="1" spc="-50" dirty="0">
                          <a:solidFill>
                            <a:srgbClr val="FF0000"/>
                          </a:solidFill>
                          <a:latin typeface="Arial"/>
                          <a:cs typeface="Arial"/>
                        </a:rPr>
                        <a:t> </a:t>
                      </a:r>
                      <a:r>
                        <a:rPr sz="1200" b="1" dirty="0">
                          <a:solidFill>
                            <a:srgbClr val="FF0000"/>
                          </a:solidFill>
                          <a:latin typeface="Arial"/>
                          <a:cs typeface="Arial"/>
                        </a:rPr>
                        <a:t>(such</a:t>
                      </a:r>
                      <a:r>
                        <a:rPr sz="1200" b="1" spc="-30" dirty="0">
                          <a:solidFill>
                            <a:srgbClr val="FF0000"/>
                          </a:solidFill>
                          <a:latin typeface="Arial"/>
                          <a:cs typeface="Arial"/>
                        </a:rPr>
                        <a:t> </a:t>
                      </a:r>
                      <a:r>
                        <a:rPr sz="1200" b="1" dirty="0">
                          <a:solidFill>
                            <a:srgbClr val="FF0000"/>
                          </a:solidFill>
                          <a:latin typeface="Arial"/>
                          <a:cs typeface="Arial"/>
                        </a:rPr>
                        <a:t>as</a:t>
                      </a:r>
                      <a:r>
                        <a:rPr sz="1200" b="1" spc="-40" dirty="0">
                          <a:solidFill>
                            <a:srgbClr val="FF0000"/>
                          </a:solidFill>
                          <a:latin typeface="Arial"/>
                          <a:cs typeface="Arial"/>
                        </a:rPr>
                        <a:t> </a:t>
                      </a:r>
                      <a:r>
                        <a:rPr sz="1200" b="1" dirty="0">
                          <a:solidFill>
                            <a:srgbClr val="FF0000"/>
                          </a:solidFill>
                          <a:latin typeface="Arial"/>
                          <a:cs typeface="Arial"/>
                        </a:rPr>
                        <a:t>maculopapular</a:t>
                      </a:r>
                      <a:r>
                        <a:rPr sz="1200" b="1" spc="-45" dirty="0">
                          <a:solidFill>
                            <a:srgbClr val="FF0000"/>
                          </a:solidFill>
                          <a:latin typeface="Arial"/>
                          <a:cs typeface="Arial"/>
                        </a:rPr>
                        <a:t> </a:t>
                      </a:r>
                      <a:r>
                        <a:rPr sz="1200" b="1" dirty="0">
                          <a:solidFill>
                            <a:srgbClr val="FF0000"/>
                          </a:solidFill>
                          <a:latin typeface="Arial"/>
                          <a:cs typeface="Arial"/>
                        </a:rPr>
                        <a:t>rashes</a:t>
                      </a:r>
                      <a:r>
                        <a:rPr sz="1200" b="1" spc="-35" dirty="0">
                          <a:solidFill>
                            <a:srgbClr val="FF0000"/>
                          </a:solidFill>
                          <a:latin typeface="Arial"/>
                          <a:cs typeface="Arial"/>
                        </a:rPr>
                        <a:t> </a:t>
                      </a:r>
                      <a:r>
                        <a:rPr sz="1200" b="1" spc="-25" dirty="0">
                          <a:solidFill>
                            <a:srgbClr val="FF0000"/>
                          </a:solidFill>
                          <a:latin typeface="Arial"/>
                          <a:cs typeface="Arial"/>
                        </a:rPr>
                        <a:t>and </a:t>
                      </a:r>
                      <a:r>
                        <a:rPr sz="1200" b="1" spc="-10" dirty="0">
                          <a:solidFill>
                            <a:srgbClr val="FF0000"/>
                          </a:solidFill>
                          <a:latin typeface="Arial"/>
                          <a:cs typeface="Arial"/>
                        </a:rPr>
                        <a:t>urticaria).</a:t>
                      </a:r>
                      <a:endParaRPr sz="1200" b="1" dirty="0">
                        <a:solidFill>
                          <a:srgbClr val="FF0000"/>
                        </a:solidFill>
                        <a:latin typeface="Arial"/>
                        <a:cs typeface="Arial"/>
                      </a:endParaRPr>
                    </a:p>
                  </a:txBody>
                  <a:tcPr marL="0" marR="0" marT="254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tc>
                  <a:txBody>
                    <a:bodyPr/>
                    <a:lstStyle/>
                    <a:p>
                      <a:pPr algn="ctr">
                        <a:lnSpc>
                          <a:spcPct val="100000"/>
                        </a:lnSpc>
                      </a:pPr>
                      <a:endParaRPr sz="1200" dirty="0">
                        <a:latin typeface="Times New Roman"/>
                        <a:cs typeface="Times New Roman"/>
                      </a:endParaRPr>
                    </a:p>
                    <a:p>
                      <a:pPr algn="ctr">
                        <a:lnSpc>
                          <a:spcPct val="100000"/>
                        </a:lnSpc>
                        <a:spcBef>
                          <a:spcPts val="120"/>
                        </a:spcBef>
                      </a:pPr>
                      <a:endParaRPr sz="1200" dirty="0">
                        <a:latin typeface="Times New Roman"/>
                        <a:cs typeface="Times New Roman"/>
                      </a:endParaRPr>
                    </a:p>
                    <a:p>
                      <a:pPr algn="ctr">
                        <a:lnSpc>
                          <a:spcPct val="100000"/>
                        </a:lnSpc>
                      </a:pPr>
                      <a:r>
                        <a:rPr sz="1200" b="1" spc="-10" dirty="0">
                          <a:latin typeface="Arial"/>
                          <a:cs typeface="Arial"/>
                        </a:rPr>
                        <a:t>Strong</a:t>
                      </a:r>
                      <a:endParaRPr sz="1200" dirty="0">
                        <a:latin typeface="Arial"/>
                        <a:cs typeface="Arial"/>
                      </a:endParaRPr>
                    </a:p>
                  </a:txBody>
                  <a:tcPr marL="0" marR="0" marT="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tc>
                  <a:txBody>
                    <a:bodyPr/>
                    <a:lstStyle/>
                    <a:p>
                      <a:pPr algn="ctr">
                        <a:lnSpc>
                          <a:spcPct val="100000"/>
                        </a:lnSpc>
                      </a:pPr>
                      <a:endParaRPr sz="1200">
                        <a:latin typeface="Times New Roman"/>
                        <a:cs typeface="Times New Roman"/>
                      </a:endParaRPr>
                    </a:p>
                    <a:p>
                      <a:pPr algn="ctr">
                        <a:lnSpc>
                          <a:spcPct val="100000"/>
                        </a:lnSpc>
                        <a:spcBef>
                          <a:spcPts val="120"/>
                        </a:spcBef>
                      </a:pPr>
                      <a:endParaRPr sz="1200">
                        <a:latin typeface="Times New Roman"/>
                        <a:cs typeface="Times New Roman"/>
                      </a:endParaRPr>
                    </a:p>
                    <a:p>
                      <a:pPr algn="ctr">
                        <a:lnSpc>
                          <a:spcPct val="100000"/>
                        </a:lnSpc>
                      </a:pPr>
                      <a:r>
                        <a:rPr sz="1200" b="1" spc="-10" dirty="0">
                          <a:latin typeface="Arial"/>
                          <a:cs typeface="Arial"/>
                        </a:rPr>
                        <a:t>Moderate</a:t>
                      </a:r>
                      <a:endParaRPr sz="1200">
                        <a:latin typeface="Arial"/>
                        <a:cs typeface="Arial"/>
                      </a:endParaRPr>
                    </a:p>
                  </a:txBody>
                  <a:tcPr marL="0" marR="0" marT="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extLst>
                  <a:ext uri="{0D108BD9-81ED-4DB2-BD59-A6C34878D82A}">
                    <a16:rowId xmlns:a16="http://schemas.microsoft.com/office/drawing/2014/main" val="10001"/>
                  </a:ext>
                </a:extLst>
              </a:tr>
              <a:tr h="1440180">
                <a:tc>
                  <a:txBody>
                    <a:bodyPr/>
                    <a:lstStyle/>
                    <a:p>
                      <a:pPr marL="50800" marR="92710" algn="ctr">
                        <a:lnSpc>
                          <a:spcPts val="1920"/>
                        </a:lnSpc>
                        <a:spcBef>
                          <a:spcPts val="20"/>
                        </a:spcBef>
                      </a:pPr>
                      <a:r>
                        <a:rPr sz="1200" b="1" dirty="0">
                          <a:solidFill>
                            <a:srgbClr val="FF0000"/>
                          </a:solidFill>
                          <a:latin typeface="Arial"/>
                          <a:cs typeface="Arial"/>
                        </a:rPr>
                        <a:t>We</a:t>
                      </a:r>
                      <a:r>
                        <a:rPr sz="1200" b="1" spc="-35" dirty="0">
                          <a:solidFill>
                            <a:srgbClr val="FF0000"/>
                          </a:solidFill>
                          <a:latin typeface="Arial"/>
                          <a:cs typeface="Arial"/>
                        </a:rPr>
                        <a:t> </a:t>
                      </a:r>
                      <a:r>
                        <a:rPr sz="1200" b="1" dirty="0">
                          <a:solidFill>
                            <a:srgbClr val="FF0000"/>
                          </a:solidFill>
                          <a:latin typeface="Arial"/>
                          <a:cs typeface="Arial"/>
                        </a:rPr>
                        <a:t>suggest</a:t>
                      </a:r>
                      <a:r>
                        <a:rPr sz="1200" b="1" spc="-35" dirty="0">
                          <a:solidFill>
                            <a:srgbClr val="FF0000"/>
                          </a:solidFill>
                          <a:latin typeface="Arial"/>
                          <a:cs typeface="Arial"/>
                        </a:rPr>
                        <a:t> </a:t>
                      </a:r>
                      <a:r>
                        <a:rPr sz="1200" b="1" dirty="0">
                          <a:solidFill>
                            <a:srgbClr val="FF0000"/>
                          </a:solidFill>
                          <a:latin typeface="Arial"/>
                          <a:cs typeface="Arial"/>
                        </a:rPr>
                        <a:t>that</a:t>
                      </a:r>
                      <a:r>
                        <a:rPr sz="1200" b="1" spc="-10" dirty="0">
                          <a:solidFill>
                            <a:srgbClr val="FF0000"/>
                          </a:solidFill>
                          <a:latin typeface="Arial"/>
                          <a:cs typeface="Arial"/>
                        </a:rPr>
                        <a:t> </a:t>
                      </a:r>
                      <a:r>
                        <a:rPr sz="1200" b="1" dirty="0">
                          <a:solidFill>
                            <a:srgbClr val="FF0000"/>
                          </a:solidFill>
                          <a:latin typeface="Arial"/>
                          <a:cs typeface="Arial"/>
                        </a:rPr>
                        <a:t>direct</a:t>
                      </a:r>
                      <a:r>
                        <a:rPr sz="1200" b="1" spc="-35" dirty="0">
                          <a:solidFill>
                            <a:srgbClr val="FF0000"/>
                          </a:solidFill>
                          <a:latin typeface="Arial"/>
                          <a:cs typeface="Arial"/>
                        </a:rPr>
                        <a:t> </a:t>
                      </a:r>
                      <a:r>
                        <a:rPr sz="1200" b="1" dirty="0">
                          <a:solidFill>
                            <a:srgbClr val="FF0000"/>
                          </a:solidFill>
                          <a:latin typeface="Arial"/>
                          <a:cs typeface="Arial"/>
                        </a:rPr>
                        <a:t>amoxicillin</a:t>
                      </a:r>
                      <a:r>
                        <a:rPr sz="1200" b="1" spc="-70" dirty="0">
                          <a:solidFill>
                            <a:srgbClr val="FF0000"/>
                          </a:solidFill>
                          <a:latin typeface="Arial"/>
                          <a:cs typeface="Arial"/>
                        </a:rPr>
                        <a:t> </a:t>
                      </a:r>
                      <a:r>
                        <a:rPr sz="1200" b="1" dirty="0">
                          <a:solidFill>
                            <a:srgbClr val="FF0000"/>
                          </a:solidFill>
                          <a:latin typeface="Arial"/>
                          <a:cs typeface="Arial"/>
                        </a:rPr>
                        <a:t>challenge</a:t>
                      </a:r>
                      <a:r>
                        <a:rPr sz="1200" b="1" spc="-50" dirty="0">
                          <a:solidFill>
                            <a:srgbClr val="FF0000"/>
                          </a:solidFill>
                          <a:latin typeface="Arial"/>
                          <a:cs typeface="Arial"/>
                        </a:rPr>
                        <a:t> </a:t>
                      </a:r>
                      <a:r>
                        <a:rPr sz="1200" b="1" spc="-25" dirty="0">
                          <a:solidFill>
                            <a:srgbClr val="FF0000"/>
                          </a:solidFill>
                          <a:latin typeface="Arial"/>
                          <a:cs typeface="Arial"/>
                        </a:rPr>
                        <a:t>be </a:t>
                      </a:r>
                      <a:r>
                        <a:rPr sz="1200" b="1" dirty="0">
                          <a:solidFill>
                            <a:srgbClr val="FF0000"/>
                          </a:solidFill>
                          <a:latin typeface="Arial"/>
                          <a:cs typeface="Arial"/>
                        </a:rPr>
                        <a:t>considered</a:t>
                      </a:r>
                      <a:r>
                        <a:rPr sz="1200" b="1" spc="-30" dirty="0">
                          <a:solidFill>
                            <a:srgbClr val="FF0000"/>
                          </a:solidFill>
                          <a:latin typeface="Arial"/>
                          <a:cs typeface="Arial"/>
                        </a:rPr>
                        <a:t> </a:t>
                      </a:r>
                      <a:r>
                        <a:rPr sz="1200" b="1" dirty="0">
                          <a:solidFill>
                            <a:srgbClr val="FF0000"/>
                          </a:solidFill>
                          <a:latin typeface="Arial"/>
                          <a:cs typeface="Arial"/>
                        </a:rPr>
                        <a:t>in</a:t>
                      </a:r>
                      <a:r>
                        <a:rPr sz="1200" b="1" spc="-35" dirty="0">
                          <a:solidFill>
                            <a:srgbClr val="FF0000"/>
                          </a:solidFill>
                          <a:latin typeface="Arial"/>
                          <a:cs typeface="Arial"/>
                        </a:rPr>
                        <a:t> </a:t>
                      </a:r>
                      <a:r>
                        <a:rPr sz="1200" b="1" dirty="0">
                          <a:solidFill>
                            <a:srgbClr val="FF0000"/>
                          </a:solidFill>
                          <a:latin typeface="Arial"/>
                          <a:cs typeface="Arial"/>
                        </a:rPr>
                        <a:t>adults</a:t>
                      </a:r>
                      <a:r>
                        <a:rPr sz="1200" b="1" spc="-15" dirty="0">
                          <a:solidFill>
                            <a:srgbClr val="FF0000"/>
                          </a:solidFill>
                          <a:latin typeface="Arial"/>
                          <a:cs typeface="Arial"/>
                        </a:rPr>
                        <a:t> </a:t>
                      </a:r>
                      <a:r>
                        <a:rPr sz="1200" b="1" dirty="0">
                          <a:solidFill>
                            <a:srgbClr val="FF0000"/>
                          </a:solidFill>
                          <a:latin typeface="Arial"/>
                          <a:cs typeface="Arial"/>
                        </a:rPr>
                        <a:t>with</a:t>
                      </a:r>
                      <a:r>
                        <a:rPr sz="1200" b="1" spc="-10" dirty="0">
                          <a:solidFill>
                            <a:srgbClr val="FF0000"/>
                          </a:solidFill>
                          <a:latin typeface="Arial"/>
                          <a:cs typeface="Arial"/>
                        </a:rPr>
                        <a:t> </a:t>
                      </a:r>
                      <a:r>
                        <a:rPr sz="1200" b="1" dirty="0">
                          <a:solidFill>
                            <a:srgbClr val="FF0000"/>
                          </a:solidFill>
                          <a:latin typeface="Arial"/>
                          <a:cs typeface="Arial"/>
                        </a:rPr>
                        <a:t>distant</a:t>
                      </a:r>
                      <a:r>
                        <a:rPr sz="1200" b="1" spc="-30" dirty="0">
                          <a:solidFill>
                            <a:srgbClr val="FF0000"/>
                          </a:solidFill>
                          <a:latin typeface="Arial"/>
                          <a:cs typeface="Arial"/>
                        </a:rPr>
                        <a:t> </a:t>
                      </a:r>
                      <a:r>
                        <a:rPr sz="1200" b="1" dirty="0">
                          <a:solidFill>
                            <a:srgbClr val="FF0000"/>
                          </a:solidFill>
                          <a:latin typeface="Arial"/>
                          <a:cs typeface="Arial"/>
                        </a:rPr>
                        <a:t>and</a:t>
                      </a:r>
                      <a:r>
                        <a:rPr sz="1200" b="1" spc="-25" dirty="0">
                          <a:solidFill>
                            <a:srgbClr val="FF0000"/>
                          </a:solidFill>
                          <a:latin typeface="Arial"/>
                          <a:cs typeface="Arial"/>
                        </a:rPr>
                        <a:t> </a:t>
                      </a:r>
                      <a:r>
                        <a:rPr sz="1200" b="1" spc="-10" dirty="0">
                          <a:solidFill>
                            <a:srgbClr val="FF0000"/>
                          </a:solidFill>
                          <a:latin typeface="Arial"/>
                          <a:cs typeface="Arial"/>
                        </a:rPr>
                        <a:t>benign </a:t>
                      </a:r>
                      <a:r>
                        <a:rPr sz="1200" b="1" dirty="0">
                          <a:solidFill>
                            <a:srgbClr val="FF0000"/>
                          </a:solidFill>
                          <a:latin typeface="Arial"/>
                          <a:cs typeface="Arial"/>
                        </a:rPr>
                        <a:t>cutaneous</a:t>
                      </a:r>
                      <a:r>
                        <a:rPr sz="1200" b="1" spc="-45" dirty="0">
                          <a:solidFill>
                            <a:srgbClr val="FF0000"/>
                          </a:solidFill>
                          <a:latin typeface="Arial"/>
                          <a:cs typeface="Arial"/>
                        </a:rPr>
                        <a:t> </a:t>
                      </a:r>
                      <a:r>
                        <a:rPr sz="1200" b="1" dirty="0">
                          <a:solidFill>
                            <a:srgbClr val="FF0000"/>
                          </a:solidFill>
                          <a:latin typeface="Arial"/>
                          <a:cs typeface="Arial"/>
                        </a:rPr>
                        <a:t>reaction</a:t>
                      </a:r>
                      <a:r>
                        <a:rPr sz="1200" b="1" spc="-35" dirty="0">
                          <a:solidFill>
                            <a:srgbClr val="FF0000"/>
                          </a:solidFill>
                          <a:latin typeface="Arial"/>
                          <a:cs typeface="Arial"/>
                        </a:rPr>
                        <a:t> </a:t>
                      </a:r>
                      <a:r>
                        <a:rPr sz="1200" b="1" dirty="0">
                          <a:solidFill>
                            <a:srgbClr val="FF0000"/>
                          </a:solidFill>
                          <a:latin typeface="Arial"/>
                          <a:cs typeface="Arial"/>
                        </a:rPr>
                        <a:t>histories</a:t>
                      </a:r>
                      <a:r>
                        <a:rPr sz="1200" b="1" spc="-55" dirty="0">
                          <a:solidFill>
                            <a:srgbClr val="FF0000"/>
                          </a:solidFill>
                          <a:latin typeface="Arial"/>
                          <a:cs typeface="Arial"/>
                        </a:rPr>
                        <a:t> </a:t>
                      </a:r>
                      <a:r>
                        <a:rPr sz="1200" b="1" dirty="0">
                          <a:solidFill>
                            <a:srgbClr val="FF0000"/>
                          </a:solidFill>
                          <a:latin typeface="Arial"/>
                          <a:cs typeface="Arial"/>
                        </a:rPr>
                        <a:t>(such</a:t>
                      </a:r>
                      <a:r>
                        <a:rPr sz="1200" b="1" spc="-50" dirty="0">
                          <a:solidFill>
                            <a:srgbClr val="FF0000"/>
                          </a:solidFill>
                          <a:latin typeface="Arial"/>
                          <a:cs typeface="Arial"/>
                        </a:rPr>
                        <a:t> </a:t>
                      </a:r>
                      <a:r>
                        <a:rPr sz="1200" b="1" spc="-25" dirty="0">
                          <a:solidFill>
                            <a:srgbClr val="FF0000"/>
                          </a:solidFill>
                          <a:latin typeface="Arial"/>
                          <a:cs typeface="Arial"/>
                        </a:rPr>
                        <a:t>as </a:t>
                      </a:r>
                      <a:r>
                        <a:rPr sz="1200" b="1" dirty="0">
                          <a:solidFill>
                            <a:srgbClr val="FF0000"/>
                          </a:solidFill>
                          <a:latin typeface="Arial"/>
                          <a:cs typeface="Arial"/>
                        </a:rPr>
                        <a:t>maculopapular</a:t>
                      </a:r>
                      <a:r>
                        <a:rPr sz="1200" b="1" spc="-60" dirty="0">
                          <a:solidFill>
                            <a:srgbClr val="FF0000"/>
                          </a:solidFill>
                          <a:latin typeface="Arial"/>
                          <a:cs typeface="Arial"/>
                        </a:rPr>
                        <a:t> </a:t>
                      </a:r>
                      <a:r>
                        <a:rPr sz="1200" b="1" dirty="0">
                          <a:solidFill>
                            <a:srgbClr val="FF0000"/>
                          </a:solidFill>
                          <a:latin typeface="Arial"/>
                          <a:cs typeface="Arial"/>
                        </a:rPr>
                        <a:t>rashes</a:t>
                      </a:r>
                      <a:r>
                        <a:rPr sz="1200" b="1" spc="-30" dirty="0">
                          <a:solidFill>
                            <a:srgbClr val="FF0000"/>
                          </a:solidFill>
                          <a:latin typeface="Arial"/>
                          <a:cs typeface="Arial"/>
                        </a:rPr>
                        <a:t> </a:t>
                      </a:r>
                      <a:r>
                        <a:rPr sz="1200" b="1" dirty="0">
                          <a:solidFill>
                            <a:srgbClr val="FF0000"/>
                          </a:solidFill>
                          <a:latin typeface="Arial"/>
                          <a:cs typeface="Arial"/>
                        </a:rPr>
                        <a:t>and</a:t>
                      </a:r>
                      <a:r>
                        <a:rPr sz="1200" b="1" spc="-45" dirty="0">
                          <a:solidFill>
                            <a:srgbClr val="FF0000"/>
                          </a:solidFill>
                          <a:latin typeface="Arial"/>
                          <a:cs typeface="Arial"/>
                        </a:rPr>
                        <a:t> </a:t>
                      </a:r>
                      <a:r>
                        <a:rPr sz="1200" b="1" spc="-10" dirty="0">
                          <a:solidFill>
                            <a:srgbClr val="FF0000"/>
                          </a:solidFill>
                          <a:latin typeface="Arial"/>
                          <a:cs typeface="Arial"/>
                        </a:rPr>
                        <a:t>urticaria).</a:t>
                      </a:r>
                      <a:endParaRPr sz="1200" b="1" dirty="0">
                        <a:solidFill>
                          <a:srgbClr val="FF0000"/>
                        </a:solidFill>
                        <a:latin typeface="Arial"/>
                        <a:cs typeface="Arial"/>
                      </a:endParaRPr>
                    </a:p>
                  </a:txBody>
                  <a:tcPr marL="0" marR="0" marT="254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tc>
                  <a:txBody>
                    <a:bodyPr/>
                    <a:lstStyle/>
                    <a:p>
                      <a:pPr algn="ctr">
                        <a:lnSpc>
                          <a:spcPct val="100000"/>
                        </a:lnSpc>
                        <a:spcBef>
                          <a:spcPts val="35"/>
                        </a:spcBef>
                      </a:pPr>
                      <a:endParaRPr sz="1200">
                        <a:latin typeface="Times New Roman"/>
                        <a:cs typeface="Times New Roman"/>
                      </a:endParaRPr>
                    </a:p>
                    <a:p>
                      <a:pPr algn="ctr">
                        <a:lnSpc>
                          <a:spcPct val="100000"/>
                        </a:lnSpc>
                        <a:spcBef>
                          <a:spcPts val="5"/>
                        </a:spcBef>
                      </a:pPr>
                      <a:r>
                        <a:rPr sz="1200" b="1" spc="-10" dirty="0">
                          <a:latin typeface="Arial"/>
                          <a:cs typeface="Arial"/>
                        </a:rPr>
                        <a:t>Conditional</a:t>
                      </a:r>
                      <a:endParaRPr sz="1200">
                        <a:latin typeface="Arial"/>
                        <a:cs typeface="Arial"/>
                      </a:endParaRPr>
                    </a:p>
                  </a:txBody>
                  <a:tcPr marL="0" marR="0" marT="4445"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tc>
                  <a:txBody>
                    <a:bodyPr/>
                    <a:lstStyle/>
                    <a:p>
                      <a:pPr algn="ctr">
                        <a:lnSpc>
                          <a:spcPct val="100000"/>
                        </a:lnSpc>
                        <a:spcBef>
                          <a:spcPts val="35"/>
                        </a:spcBef>
                      </a:pPr>
                      <a:endParaRPr sz="1200" dirty="0">
                        <a:latin typeface="Times New Roman"/>
                        <a:cs typeface="Times New Roman"/>
                      </a:endParaRPr>
                    </a:p>
                    <a:p>
                      <a:pPr algn="ctr">
                        <a:lnSpc>
                          <a:spcPct val="100000"/>
                        </a:lnSpc>
                        <a:spcBef>
                          <a:spcPts val="5"/>
                        </a:spcBef>
                      </a:pPr>
                      <a:r>
                        <a:rPr sz="1200" b="1" spc="-25" dirty="0">
                          <a:latin typeface="Arial"/>
                          <a:cs typeface="Arial"/>
                        </a:rPr>
                        <a:t>Low</a:t>
                      </a:r>
                      <a:endParaRPr sz="1200" dirty="0">
                        <a:latin typeface="Arial"/>
                        <a:cs typeface="Arial"/>
                      </a:endParaRPr>
                    </a:p>
                  </a:txBody>
                  <a:tcPr marL="0" marR="0" marT="4445"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659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Proactive Low-risk Penicillin </a:t>
            </a:r>
            <a:r>
              <a:rPr lang="en-US" dirty="0" err="1"/>
              <a:t>Delabeling</a:t>
            </a:r>
            <a:endParaRPr lang="en-US" dirty="0"/>
          </a:p>
        </p:txBody>
      </p:sp>
    </p:spTree>
    <p:extLst>
      <p:ext uri="{BB962C8B-B14F-4D97-AF65-F5344CB8AC3E}">
        <p14:creationId xmlns:p14="http://schemas.microsoft.com/office/powerpoint/2010/main" val="81769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CEA0-B8EE-C70B-D454-292F095F4316}"/>
              </a:ext>
            </a:extLst>
          </p:cNvPr>
          <p:cNvSpPr>
            <a:spLocks noGrp="1"/>
          </p:cNvSpPr>
          <p:nvPr>
            <p:ph type="title"/>
          </p:nvPr>
        </p:nvSpPr>
        <p:spPr/>
        <p:txBody>
          <a:bodyPr/>
          <a:lstStyle/>
          <a:p>
            <a:r>
              <a:rPr lang="en-US" dirty="0"/>
              <a:t>Low-risk Penicillin Allergy Patient Selection</a:t>
            </a:r>
          </a:p>
        </p:txBody>
      </p:sp>
      <p:sp>
        <p:nvSpPr>
          <p:cNvPr id="3" name="Content Placeholder 2">
            <a:extLst>
              <a:ext uri="{FF2B5EF4-FFF2-40B4-BE49-F238E27FC236}">
                <a16:creationId xmlns:a16="http://schemas.microsoft.com/office/drawing/2014/main" id="{87E4A5F8-CF7C-5DFD-B49A-04CB8B5CB6C5}"/>
              </a:ext>
            </a:extLst>
          </p:cNvPr>
          <p:cNvSpPr>
            <a:spLocks noGrp="1"/>
          </p:cNvSpPr>
          <p:nvPr>
            <p:ph idx="1"/>
          </p:nvPr>
        </p:nvSpPr>
        <p:spPr/>
        <p:txBody>
          <a:bodyPr>
            <a:normAutofit fontScale="92500" lnSpcReduction="20000"/>
          </a:bodyPr>
          <a:lstStyle/>
          <a:p>
            <a:r>
              <a:rPr lang="en-US" dirty="0"/>
              <a:t>Patient labeled with a penicillin and/or penicillin derivative drug allergy presents to clinic visit for any reason</a:t>
            </a:r>
          </a:p>
          <a:p>
            <a:endParaRPr lang="en-US" dirty="0"/>
          </a:p>
          <a:p>
            <a:r>
              <a:rPr lang="en-US" dirty="0"/>
              <a:t>Drug allergy labels confirmed through routine screening by primary care clinic technician/nurse</a:t>
            </a:r>
          </a:p>
          <a:p>
            <a:endParaRPr lang="en-US" dirty="0"/>
          </a:p>
          <a:p>
            <a:r>
              <a:rPr lang="en-US" dirty="0"/>
              <a:t>If a penicillin and/or penicillin derivative drug allergy is reported by the patient and/or identified by the technician, the technician will provide patient with the Primary-care Led Amoxicillin Challenge (PLAC) or PEN-FAST screening tool pending clinic preference and age of patient</a:t>
            </a:r>
          </a:p>
          <a:p>
            <a:endParaRPr lang="en-US" dirty="0"/>
          </a:p>
          <a:p>
            <a:r>
              <a:rPr lang="en-US" dirty="0"/>
              <a:t>Patient completes screening tool while awaiting clinic visit and gives to physician/provider during visit</a:t>
            </a:r>
          </a:p>
          <a:p>
            <a:endParaRPr lang="en-US" dirty="0"/>
          </a:p>
        </p:txBody>
      </p:sp>
    </p:spTree>
    <p:extLst>
      <p:ext uri="{BB962C8B-B14F-4D97-AF65-F5344CB8AC3E}">
        <p14:creationId xmlns:p14="http://schemas.microsoft.com/office/powerpoint/2010/main" val="170843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19A2-B7C0-F3EF-50B0-1388446CCA54}"/>
              </a:ext>
            </a:extLst>
          </p:cNvPr>
          <p:cNvSpPr>
            <a:spLocks noGrp="1"/>
          </p:cNvSpPr>
          <p:nvPr>
            <p:ph type="title"/>
          </p:nvPr>
        </p:nvSpPr>
        <p:spPr>
          <a:xfrm>
            <a:off x="451953" y="82411"/>
            <a:ext cx="8229600" cy="857250"/>
          </a:xfrm>
        </p:spPr>
        <p:txBody>
          <a:bodyPr>
            <a:normAutofit/>
          </a:bodyPr>
          <a:lstStyle/>
          <a:p>
            <a:pPr algn="ctr"/>
            <a:r>
              <a:rPr lang="en-US" sz="2200" dirty="0"/>
              <a:t>Primary care Led Amoxicillin Challenge (PLAC) Screening Tool</a:t>
            </a:r>
          </a:p>
        </p:txBody>
      </p:sp>
      <p:sp>
        <p:nvSpPr>
          <p:cNvPr id="6" name="Content Placeholder 5">
            <a:extLst>
              <a:ext uri="{FF2B5EF4-FFF2-40B4-BE49-F238E27FC236}">
                <a16:creationId xmlns:a16="http://schemas.microsoft.com/office/drawing/2014/main" id="{996D815D-D3C4-D45B-E070-30CD5B29B7DF}"/>
              </a:ext>
            </a:extLst>
          </p:cNvPr>
          <p:cNvSpPr>
            <a:spLocks noGrp="1"/>
          </p:cNvSpPr>
          <p:nvPr>
            <p:ph idx="1"/>
          </p:nvPr>
        </p:nvSpPr>
        <p:spPr>
          <a:xfrm>
            <a:off x="534331" y="3328663"/>
            <a:ext cx="8229600" cy="1221732"/>
          </a:xfrm>
        </p:spPr>
        <p:txBody>
          <a:bodyPr>
            <a:noAutofit/>
          </a:bodyPr>
          <a:lstStyle/>
          <a:p>
            <a:r>
              <a:rPr lang="en-US" sz="1000" dirty="0"/>
              <a:t>If Question #1 is “YES”, STOP, the patient has been cleared.</a:t>
            </a:r>
          </a:p>
          <a:p>
            <a:r>
              <a:rPr lang="en-US" sz="1000" dirty="0"/>
              <a:t>If Question #1 is “NO” and all PLAC Questions are “NO,” patient has the “green light” and is a candidate for challenge in primary care clinic</a:t>
            </a:r>
          </a:p>
          <a:p>
            <a:r>
              <a:rPr lang="en-US" sz="1000" dirty="0"/>
              <a:t>If Questions L and/or A is “YES”, consider referral to Allergy/Immunology if frequent antibiotic use or other indication to de-label penicillin allergy.</a:t>
            </a:r>
          </a:p>
          <a:p>
            <a:r>
              <a:rPr lang="en-US" sz="1000" dirty="0"/>
              <a:t>If Question C is “YES” the patient is not a candidate for testing or induction of tolerance</a:t>
            </a:r>
          </a:p>
        </p:txBody>
      </p:sp>
      <p:graphicFrame>
        <p:nvGraphicFramePr>
          <p:cNvPr id="10" name="Table 9">
            <a:extLst>
              <a:ext uri="{FF2B5EF4-FFF2-40B4-BE49-F238E27FC236}">
                <a16:creationId xmlns:a16="http://schemas.microsoft.com/office/drawing/2014/main" id="{5E2FEC67-97F0-A5CA-CBB2-FBF130E28547}"/>
              </a:ext>
            </a:extLst>
          </p:cNvPr>
          <p:cNvGraphicFramePr>
            <a:graphicFrameLocks noGrp="1"/>
          </p:cNvGraphicFramePr>
          <p:nvPr>
            <p:extLst>
              <p:ext uri="{D42A27DB-BD31-4B8C-83A1-F6EECF244321}">
                <p14:modId xmlns:p14="http://schemas.microsoft.com/office/powerpoint/2010/main" val="1872032256"/>
              </p:ext>
            </p:extLst>
          </p:nvPr>
        </p:nvGraphicFramePr>
        <p:xfrm>
          <a:off x="1437610" y="822250"/>
          <a:ext cx="6126480" cy="2377440"/>
        </p:xfrm>
        <a:graphic>
          <a:graphicData uri="http://schemas.openxmlformats.org/drawingml/2006/table">
            <a:tbl>
              <a:tblPr firstRow="1" firstCol="1" bandRow="1"/>
              <a:tblGrid>
                <a:gridCol w="339725">
                  <a:extLst>
                    <a:ext uri="{9D8B030D-6E8A-4147-A177-3AD203B41FA5}">
                      <a16:colId xmlns:a16="http://schemas.microsoft.com/office/drawing/2014/main" val="1019713706"/>
                    </a:ext>
                  </a:extLst>
                </a:gridCol>
                <a:gridCol w="4831715">
                  <a:extLst>
                    <a:ext uri="{9D8B030D-6E8A-4147-A177-3AD203B41FA5}">
                      <a16:colId xmlns:a16="http://schemas.microsoft.com/office/drawing/2014/main" val="3770243815"/>
                    </a:ext>
                  </a:extLst>
                </a:gridCol>
                <a:gridCol w="492593">
                  <a:extLst>
                    <a:ext uri="{9D8B030D-6E8A-4147-A177-3AD203B41FA5}">
                      <a16:colId xmlns:a16="http://schemas.microsoft.com/office/drawing/2014/main" val="770615197"/>
                    </a:ext>
                  </a:extLst>
                </a:gridCol>
                <a:gridCol w="462447">
                  <a:extLst>
                    <a:ext uri="{9D8B030D-6E8A-4147-A177-3AD203B41FA5}">
                      <a16:colId xmlns:a16="http://schemas.microsoft.com/office/drawing/2014/main" val="408617418"/>
                    </a:ext>
                  </a:extLst>
                </a:gridCol>
              </a:tblGrid>
              <a:tr h="0">
                <a:tc gridSpan="2">
                  <a:txBody>
                    <a:bodyPr/>
                    <a:lstStyle/>
                    <a:p>
                      <a:pPr marL="228600" marR="0">
                        <a:spcBef>
                          <a:spcPts val="600"/>
                        </a:spcBef>
                        <a:spcAft>
                          <a:spcPts val="600"/>
                        </a:spcAft>
                      </a:pPr>
                      <a:r>
                        <a:rPr lang="en-US" sz="1200" i="1">
                          <a:effectLst/>
                          <a:latin typeface="Arial" panose="020B0604020202020204" pitchFamily="34" charset="0"/>
                          <a:ea typeface="Times New Roman" panose="02020603050405020304" pitchFamily="18" charset="0"/>
                          <a:cs typeface="Times New Roman" panose="02020603050405020304" pitchFamily="18" charset="0"/>
                        </a:rPr>
                        <a:t>Following the reaction, have you since taken and tolerated a penicillin or a penicillin derivative (such as Amoxicillin, Augmentin, etc.)?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spcBef>
                          <a:spcPts val="600"/>
                        </a:spcBef>
                        <a:spcAft>
                          <a:spcPts val="60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97061912"/>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Did your reaction occur within the </a:t>
                      </a:r>
                      <a:r>
                        <a:rPr lang="en-US" sz="1200" b="1">
                          <a:effectLst/>
                          <a:latin typeface="Arial" panose="020B0604020202020204" pitchFamily="34" charset="0"/>
                          <a:ea typeface="Times New Roman" panose="02020603050405020304" pitchFamily="18" charset="0"/>
                          <a:cs typeface="Times New Roman" panose="02020603050405020304" pitchFamily="18" charset="0"/>
                        </a:rPr>
                        <a:t>past year</a:t>
                      </a:r>
                      <a:r>
                        <a:rPr lang="en-US" sz="120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84950656"/>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Was your reaction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life-threatening</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(i.e. requiring epinephrine, emergency room visit, hospitalization, and/or intubation)?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98502602"/>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Did your reaction involve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any symptoms other than a rash</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such as: swelling (eyes, lips, tongue), shortness of breath, wheezing, repetitive cough, hoarseness, trouble breathing, trouble swallowing, vomiting, crampy abdominal pain, diarrhea, dizzy, confused?  If unknown, mark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NO</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53927266"/>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Did you have a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complicated reaction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involving blistering, ulceration, sloughing/peeling of your skin or lining of your mouth, eyes, genitals - OR - involved any organ dysfunction/failure?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98779009"/>
                  </a:ext>
                </a:extLst>
              </a:tr>
            </a:tbl>
          </a:graphicData>
        </a:graphic>
      </p:graphicFrame>
      <p:sp>
        <p:nvSpPr>
          <p:cNvPr id="12" name="object 6">
            <a:extLst>
              <a:ext uri="{FF2B5EF4-FFF2-40B4-BE49-F238E27FC236}">
                <a16:creationId xmlns:a16="http://schemas.microsoft.com/office/drawing/2014/main" id="{03223B95-FAB3-BFA2-1047-D1AFE423D017}"/>
              </a:ext>
            </a:extLst>
          </p:cNvPr>
          <p:cNvSpPr txBox="1"/>
          <p:nvPr/>
        </p:nvSpPr>
        <p:spPr>
          <a:xfrm>
            <a:off x="1371600" y="4597458"/>
            <a:ext cx="5211623" cy="352019"/>
          </a:xfrm>
          <a:prstGeom prst="rect">
            <a:avLst/>
          </a:prstGeom>
        </p:spPr>
        <p:txBody>
          <a:bodyPr vert="horz" wrap="square" lIns="0" tIns="13335" rIns="0" bIns="0" rtlCol="0">
            <a:spAutoFit/>
          </a:bodyPr>
          <a:lstStyle/>
          <a:p>
            <a:pPr marL="12700">
              <a:lnSpc>
                <a:spcPct val="100000"/>
              </a:lnSpc>
              <a:spcBef>
                <a:spcPts val="105"/>
              </a:spcBef>
            </a:pPr>
            <a:r>
              <a:rPr lang="en-US" sz="1100" dirty="0">
                <a:latin typeface="Arial" panose="020B0604020202020204" pitchFamily="34" charset="0"/>
                <a:cs typeface="Arial" panose="020B0604020202020204" pitchFamily="34" charset="0"/>
              </a:rPr>
              <a:t>Mari DM, Steigelman DA, White, KM</a:t>
            </a:r>
            <a:r>
              <a:rPr sz="1100" spc="-35" dirty="0">
                <a:latin typeface="Arial" panose="020B0604020202020204" pitchFamily="34" charset="0"/>
                <a:cs typeface="Arial" panose="020B0604020202020204" pitchFamily="34" charset="0"/>
              </a:rPr>
              <a:t> </a:t>
            </a:r>
            <a:r>
              <a:rPr lang="en-US" sz="1100" spc="-35" dirty="0">
                <a:latin typeface="Arial" panose="020B0604020202020204" pitchFamily="34" charset="0"/>
                <a:cs typeface="Arial" panose="020B0604020202020204" pitchFamily="34" charset="0"/>
              </a:rPr>
              <a:t>(Aug 2025). Moving Forward with General Pediatric Led Penicillin Allergy </a:t>
            </a:r>
            <a:r>
              <a:rPr lang="en-US" sz="1100" spc="-35" dirty="0" err="1">
                <a:latin typeface="Arial" panose="020B0604020202020204" pitchFamily="34" charset="0"/>
                <a:cs typeface="Arial" panose="020B0604020202020204" pitchFamily="34" charset="0"/>
              </a:rPr>
              <a:t>Delabeling</a:t>
            </a:r>
            <a:r>
              <a:rPr lang="en-US" sz="1100" spc="-35" dirty="0">
                <a:latin typeface="Arial" panose="020B0604020202020204" pitchFamily="34" charset="0"/>
                <a:cs typeface="Arial" panose="020B0604020202020204" pitchFamily="34" charset="0"/>
              </a:rPr>
              <a:t>. </a:t>
            </a:r>
            <a:r>
              <a:rPr lang="pt-BR" sz="1100" dirty="0">
                <a:effectLst/>
                <a:latin typeface="Arial" panose="020B0604020202020204" pitchFamily="34" charset="0"/>
                <a:ea typeface="Calibri" panose="020F0502020204030204" pitchFamily="34" charset="0"/>
                <a:cs typeface="Arial" panose="020B0604020202020204" pitchFamily="34" charset="0"/>
              </a:rPr>
              <a:t>Curr Treat Options Peds</a:t>
            </a:r>
            <a:r>
              <a:rPr lang="pt-BR" sz="1100" dirty="0">
                <a:latin typeface="Arial" panose="020B0604020202020204" pitchFamily="34" charset="0"/>
                <a:ea typeface="Calibri" panose="020F0502020204030204" pitchFamily="34" charset="0"/>
                <a:cs typeface="Arial" panose="020B0604020202020204" pitchFamily="34" charset="0"/>
              </a:rPr>
              <a:t>, (in review)</a:t>
            </a:r>
            <a:r>
              <a:rPr lang="pt-BR" sz="1100" dirty="0">
                <a:effectLst/>
                <a:latin typeface="Arial" panose="020B0604020202020204" pitchFamily="34" charset="0"/>
                <a:ea typeface="Calibri" panose="020F0502020204030204" pitchFamily="34" charset="0"/>
                <a:cs typeface="Arial" panose="020B0604020202020204" pitchFamily="34" charset="0"/>
              </a:rPr>
              <a:t>.</a:t>
            </a:r>
            <a:endParaRP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65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8DBF-F5D5-40C8-1206-B4AC2FD7F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FE76E-204D-EA24-4300-DC1AB12B0F10}"/>
              </a:ext>
            </a:extLst>
          </p:cNvPr>
          <p:cNvSpPr>
            <a:spLocks noGrp="1"/>
          </p:cNvSpPr>
          <p:nvPr>
            <p:ph type="title"/>
          </p:nvPr>
        </p:nvSpPr>
        <p:spPr/>
        <p:txBody>
          <a:bodyPr/>
          <a:lstStyle/>
          <a:p>
            <a:pPr algn="ctr"/>
            <a:r>
              <a:rPr lang="en-US" dirty="0"/>
              <a:t>PLAC Low-risk </a:t>
            </a:r>
            <a:r>
              <a:rPr lang="en-US" dirty="0" err="1"/>
              <a:t>Delabeling</a:t>
            </a:r>
            <a:r>
              <a:rPr lang="en-US" dirty="0"/>
              <a:t> Candidate Examples</a:t>
            </a:r>
          </a:p>
        </p:txBody>
      </p:sp>
      <p:sp>
        <p:nvSpPr>
          <p:cNvPr id="6" name="Content Placeholder 5">
            <a:extLst>
              <a:ext uri="{FF2B5EF4-FFF2-40B4-BE49-F238E27FC236}">
                <a16:creationId xmlns:a16="http://schemas.microsoft.com/office/drawing/2014/main" id="{79CDC6EE-84FC-A16C-497E-814BF0A1754D}"/>
              </a:ext>
            </a:extLst>
          </p:cNvPr>
          <p:cNvSpPr>
            <a:spLocks noGrp="1"/>
          </p:cNvSpPr>
          <p:nvPr>
            <p:ph idx="1"/>
          </p:nvPr>
        </p:nvSpPr>
        <p:spPr>
          <a:xfrm>
            <a:off x="1371600" y="3765835"/>
            <a:ext cx="8229600" cy="620410"/>
          </a:xfrm>
        </p:spPr>
        <p:txBody>
          <a:bodyPr>
            <a:noAutofit/>
          </a:bodyPr>
          <a:lstStyle/>
          <a:p>
            <a:pPr marL="0" indent="0">
              <a:buNone/>
            </a:pPr>
            <a:r>
              <a:rPr lang="en-US" dirty="0"/>
              <a:t>If Question #1 is “YES”, STOP, the patient has been cleared.</a:t>
            </a:r>
          </a:p>
        </p:txBody>
      </p:sp>
      <p:graphicFrame>
        <p:nvGraphicFramePr>
          <p:cNvPr id="10" name="Table 9">
            <a:extLst>
              <a:ext uri="{FF2B5EF4-FFF2-40B4-BE49-F238E27FC236}">
                <a16:creationId xmlns:a16="http://schemas.microsoft.com/office/drawing/2014/main" id="{8F065019-8600-B661-7CB2-B0C45941DFEC}"/>
              </a:ext>
            </a:extLst>
          </p:cNvPr>
          <p:cNvGraphicFramePr>
            <a:graphicFrameLocks noGrp="1"/>
          </p:cNvGraphicFramePr>
          <p:nvPr/>
        </p:nvGraphicFramePr>
        <p:xfrm>
          <a:off x="1503513" y="1130258"/>
          <a:ext cx="6126480" cy="2377440"/>
        </p:xfrm>
        <a:graphic>
          <a:graphicData uri="http://schemas.openxmlformats.org/drawingml/2006/table">
            <a:tbl>
              <a:tblPr firstRow="1" firstCol="1" bandRow="1"/>
              <a:tblGrid>
                <a:gridCol w="339725">
                  <a:extLst>
                    <a:ext uri="{9D8B030D-6E8A-4147-A177-3AD203B41FA5}">
                      <a16:colId xmlns:a16="http://schemas.microsoft.com/office/drawing/2014/main" val="1019713706"/>
                    </a:ext>
                  </a:extLst>
                </a:gridCol>
                <a:gridCol w="4831715">
                  <a:extLst>
                    <a:ext uri="{9D8B030D-6E8A-4147-A177-3AD203B41FA5}">
                      <a16:colId xmlns:a16="http://schemas.microsoft.com/office/drawing/2014/main" val="3770243815"/>
                    </a:ext>
                  </a:extLst>
                </a:gridCol>
                <a:gridCol w="492593">
                  <a:extLst>
                    <a:ext uri="{9D8B030D-6E8A-4147-A177-3AD203B41FA5}">
                      <a16:colId xmlns:a16="http://schemas.microsoft.com/office/drawing/2014/main" val="770615197"/>
                    </a:ext>
                  </a:extLst>
                </a:gridCol>
                <a:gridCol w="462447">
                  <a:extLst>
                    <a:ext uri="{9D8B030D-6E8A-4147-A177-3AD203B41FA5}">
                      <a16:colId xmlns:a16="http://schemas.microsoft.com/office/drawing/2014/main" val="408617418"/>
                    </a:ext>
                  </a:extLst>
                </a:gridCol>
              </a:tblGrid>
              <a:tr h="0">
                <a:tc gridSpan="2">
                  <a:txBody>
                    <a:bodyPr/>
                    <a:lstStyle/>
                    <a:p>
                      <a:pPr marL="228600" marR="0">
                        <a:spcBef>
                          <a:spcPts val="600"/>
                        </a:spcBef>
                        <a:spcAft>
                          <a:spcPts val="600"/>
                        </a:spcAft>
                      </a:pPr>
                      <a:r>
                        <a:rPr lang="en-US" sz="1200" i="1">
                          <a:effectLst/>
                          <a:latin typeface="Arial" panose="020B0604020202020204" pitchFamily="34" charset="0"/>
                          <a:ea typeface="Times New Roman" panose="02020603050405020304" pitchFamily="18" charset="0"/>
                          <a:cs typeface="Times New Roman" panose="02020603050405020304" pitchFamily="18" charset="0"/>
                        </a:rPr>
                        <a:t>Following the reaction, have you since taken and tolerated a penicillin or a penicillin derivative (such as Amoxicillin, Augmentin, etc.)?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spcBef>
                          <a:spcPts val="600"/>
                        </a:spcBef>
                        <a:spcAft>
                          <a:spcPts val="60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97061912"/>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Did your reaction occur within the </a:t>
                      </a:r>
                      <a:r>
                        <a:rPr lang="en-US" sz="1200" b="1">
                          <a:effectLst/>
                          <a:latin typeface="Arial" panose="020B0604020202020204" pitchFamily="34" charset="0"/>
                          <a:ea typeface="Times New Roman" panose="02020603050405020304" pitchFamily="18" charset="0"/>
                          <a:cs typeface="Times New Roman" panose="02020603050405020304" pitchFamily="18" charset="0"/>
                        </a:rPr>
                        <a:t>past year</a:t>
                      </a:r>
                      <a:r>
                        <a:rPr lang="en-US" sz="120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84950656"/>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Was your reaction </a:t>
                      </a:r>
                      <a:r>
                        <a:rPr lang="en-US" sz="1200" b="1">
                          <a:effectLst/>
                          <a:latin typeface="Arial" panose="020B0604020202020204" pitchFamily="34" charset="0"/>
                          <a:ea typeface="Times New Roman" panose="02020603050405020304" pitchFamily="18" charset="0"/>
                          <a:cs typeface="Times New Roman" panose="02020603050405020304" pitchFamily="18" charset="0"/>
                        </a:rPr>
                        <a:t>life-threatening</a:t>
                      </a:r>
                      <a:r>
                        <a:rPr lang="en-US" sz="1200">
                          <a:effectLst/>
                          <a:latin typeface="Arial" panose="020B0604020202020204" pitchFamily="34" charset="0"/>
                          <a:ea typeface="Times New Roman" panose="02020603050405020304" pitchFamily="18" charset="0"/>
                          <a:cs typeface="Times New Roman" panose="02020603050405020304" pitchFamily="18" charset="0"/>
                        </a:rPr>
                        <a:t> (i.e. requiring epinephrine, emergency room visit, hospitalization, and/or intubation)?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98502602"/>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Did your reaction involve </a:t>
                      </a:r>
                      <a:r>
                        <a:rPr lang="en-US" sz="1200" b="1">
                          <a:effectLst/>
                          <a:latin typeface="Arial" panose="020B0604020202020204" pitchFamily="34" charset="0"/>
                          <a:ea typeface="Times New Roman" panose="02020603050405020304" pitchFamily="18" charset="0"/>
                          <a:cs typeface="Times New Roman" panose="02020603050405020304" pitchFamily="18" charset="0"/>
                        </a:rPr>
                        <a:t>any symptoms other than a rash</a:t>
                      </a:r>
                      <a:r>
                        <a:rPr lang="en-US" sz="1200">
                          <a:effectLst/>
                          <a:latin typeface="Arial" panose="020B0604020202020204" pitchFamily="34" charset="0"/>
                          <a:ea typeface="Times New Roman" panose="02020603050405020304" pitchFamily="18" charset="0"/>
                          <a:cs typeface="Times New Roman" panose="02020603050405020304" pitchFamily="18" charset="0"/>
                        </a:rPr>
                        <a:t>, such as: swelling (eyes, lips, tongue), shortness of breath, wheezing, repetitive cough, hoarseness, trouble breathing, trouble swallowing, vomiting, crampy abdominal pain, diarrhea, dizzy, confused?  If unknown, mark </a:t>
                      </a:r>
                      <a:r>
                        <a:rPr lang="en-US" sz="1200" b="1">
                          <a:effectLst/>
                          <a:latin typeface="Arial" panose="020B0604020202020204" pitchFamily="34" charset="0"/>
                          <a:ea typeface="Times New Roman" panose="02020603050405020304" pitchFamily="18" charset="0"/>
                          <a:cs typeface="Times New Roman" panose="02020603050405020304" pitchFamily="18" charset="0"/>
                        </a:rPr>
                        <a:t>NO</a:t>
                      </a:r>
                      <a:r>
                        <a:rPr lang="en-US" sz="120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53927266"/>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Did you have a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complicated reaction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involving blistering, ulceration, sloughing/peeling of your skin or lining of your mouth, eyes, genitals - OR - involved any organ dysfunction/failure?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98779009"/>
                  </a:ext>
                </a:extLst>
              </a:tr>
            </a:tbl>
          </a:graphicData>
        </a:graphic>
      </p:graphicFrame>
      <p:sp>
        <p:nvSpPr>
          <p:cNvPr id="12" name="object 6">
            <a:extLst>
              <a:ext uri="{FF2B5EF4-FFF2-40B4-BE49-F238E27FC236}">
                <a16:creationId xmlns:a16="http://schemas.microsoft.com/office/drawing/2014/main" id="{CC951825-696C-0F42-A2D4-7B70DB332A67}"/>
              </a:ext>
            </a:extLst>
          </p:cNvPr>
          <p:cNvSpPr txBox="1"/>
          <p:nvPr/>
        </p:nvSpPr>
        <p:spPr>
          <a:xfrm>
            <a:off x="1371600" y="4597458"/>
            <a:ext cx="5211623" cy="352019"/>
          </a:xfrm>
          <a:prstGeom prst="rect">
            <a:avLst/>
          </a:prstGeom>
        </p:spPr>
        <p:txBody>
          <a:bodyPr vert="horz" wrap="square" lIns="0" tIns="13335" rIns="0" bIns="0" rtlCol="0">
            <a:spAutoFit/>
          </a:bodyPr>
          <a:lstStyle/>
          <a:p>
            <a:pPr marL="12700">
              <a:lnSpc>
                <a:spcPct val="100000"/>
              </a:lnSpc>
              <a:spcBef>
                <a:spcPts val="105"/>
              </a:spcBef>
            </a:pPr>
            <a:r>
              <a:rPr lang="en-US" sz="1100" dirty="0">
                <a:latin typeface="Arial" panose="020B0604020202020204" pitchFamily="34" charset="0"/>
                <a:cs typeface="Arial" panose="020B0604020202020204" pitchFamily="34" charset="0"/>
              </a:rPr>
              <a:t>Mari DM, Steigelman DA, White, KM</a:t>
            </a:r>
            <a:r>
              <a:rPr sz="1100" spc="-35" dirty="0">
                <a:latin typeface="Arial" panose="020B0604020202020204" pitchFamily="34" charset="0"/>
                <a:cs typeface="Arial" panose="020B0604020202020204" pitchFamily="34" charset="0"/>
              </a:rPr>
              <a:t> </a:t>
            </a:r>
            <a:r>
              <a:rPr lang="en-US" sz="1100" spc="-35" dirty="0">
                <a:latin typeface="Arial" panose="020B0604020202020204" pitchFamily="34" charset="0"/>
                <a:cs typeface="Arial" panose="020B0604020202020204" pitchFamily="34" charset="0"/>
              </a:rPr>
              <a:t>(Aug 2025). Moving Forward with General Pediatric Led Penicillin Allergy </a:t>
            </a:r>
            <a:r>
              <a:rPr lang="en-US" sz="1100" spc="-35" dirty="0" err="1">
                <a:latin typeface="Arial" panose="020B0604020202020204" pitchFamily="34" charset="0"/>
                <a:cs typeface="Arial" panose="020B0604020202020204" pitchFamily="34" charset="0"/>
              </a:rPr>
              <a:t>Delabeling</a:t>
            </a:r>
            <a:r>
              <a:rPr lang="en-US" sz="1100" spc="-35" dirty="0">
                <a:latin typeface="Arial" panose="020B0604020202020204" pitchFamily="34" charset="0"/>
                <a:cs typeface="Arial" panose="020B0604020202020204" pitchFamily="34" charset="0"/>
              </a:rPr>
              <a:t>. </a:t>
            </a:r>
            <a:r>
              <a:rPr lang="pt-BR" sz="1100" dirty="0">
                <a:effectLst/>
                <a:latin typeface="Arial" panose="020B0604020202020204" pitchFamily="34" charset="0"/>
                <a:ea typeface="Calibri" panose="020F0502020204030204" pitchFamily="34" charset="0"/>
                <a:cs typeface="Arial" panose="020B0604020202020204" pitchFamily="34" charset="0"/>
              </a:rPr>
              <a:t>Curr Treat Options Peds</a:t>
            </a:r>
            <a:r>
              <a:rPr lang="pt-BR" sz="1100" dirty="0">
                <a:latin typeface="Arial" panose="020B0604020202020204" pitchFamily="34" charset="0"/>
                <a:ea typeface="Calibri" panose="020F0502020204030204" pitchFamily="34" charset="0"/>
                <a:cs typeface="Arial" panose="020B0604020202020204" pitchFamily="34" charset="0"/>
              </a:rPr>
              <a:t>, (in review)</a:t>
            </a:r>
            <a:r>
              <a:rPr lang="pt-BR" sz="1100" dirty="0">
                <a:effectLst/>
                <a:latin typeface="Arial" panose="020B0604020202020204" pitchFamily="34" charset="0"/>
                <a:ea typeface="Calibri" panose="020F0502020204030204" pitchFamily="34" charset="0"/>
                <a:cs typeface="Arial" panose="020B0604020202020204" pitchFamily="34" charset="0"/>
              </a:rPr>
              <a:t>.</a:t>
            </a:r>
            <a:endParaRPr sz="11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4C649D-01F3-D9FA-60B3-540C1B96B8D8}"/>
              </a:ext>
            </a:extLst>
          </p:cNvPr>
          <p:cNvSpPr/>
          <p:nvPr/>
        </p:nvSpPr>
        <p:spPr>
          <a:xfrm>
            <a:off x="6668219" y="1078092"/>
            <a:ext cx="491706" cy="370738"/>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075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F5644-F835-CC7D-2F34-66C627786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9E59F-DD3F-A497-0CE8-38845EACE3BB}"/>
              </a:ext>
            </a:extLst>
          </p:cNvPr>
          <p:cNvSpPr>
            <a:spLocks noGrp="1"/>
          </p:cNvSpPr>
          <p:nvPr>
            <p:ph type="title"/>
          </p:nvPr>
        </p:nvSpPr>
        <p:spPr/>
        <p:txBody>
          <a:bodyPr/>
          <a:lstStyle/>
          <a:p>
            <a:pPr algn="ctr"/>
            <a:r>
              <a:rPr lang="en-US" dirty="0"/>
              <a:t>PLAC Low-risk </a:t>
            </a:r>
            <a:r>
              <a:rPr lang="en-US" dirty="0" err="1"/>
              <a:t>Delabeling</a:t>
            </a:r>
            <a:r>
              <a:rPr lang="en-US" dirty="0"/>
              <a:t> Candidate Examples</a:t>
            </a:r>
          </a:p>
        </p:txBody>
      </p:sp>
      <p:sp>
        <p:nvSpPr>
          <p:cNvPr id="6" name="Content Placeholder 5">
            <a:extLst>
              <a:ext uri="{FF2B5EF4-FFF2-40B4-BE49-F238E27FC236}">
                <a16:creationId xmlns:a16="http://schemas.microsoft.com/office/drawing/2014/main" id="{13238689-E10D-55CB-7D31-BAFD1DBEB08A}"/>
              </a:ext>
            </a:extLst>
          </p:cNvPr>
          <p:cNvSpPr>
            <a:spLocks noGrp="1"/>
          </p:cNvSpPr>
          <p:nvPr>
            <p:ph idx="1"/>
          </p:nvPr>
        </p:nvSpPr>
        <p:spPr>
          <a:xfrm>
            <a:off x="580768" y="3748039"/>
            <a:ext cx="8229600" cy="653362"/>
          </a:xfrm>
        </p:spPr>
        <p:txBody>
          <a:bodyPr>
            <a:noAutofit/>
          </a:bodyPr>
          <a:lstStyle/>
          <a:p>
            <a:pPr marL="0" indent="0">
              <a:buNone/>
            </a:pPr>
            <a:r>
              <a:rPr lang="en-US" dirty="0"/>
              <a:t>If Question #1 is “NO” and all PLAC Questions are “NO,” patient has the “green light” and is a candidate for challenge in primary care clinic</a:t>
            </a:r>
          </a:p>
        </p:txBody>
      </p:sp>
      <p:graphicFrame>
        <p:nvGraphicFramePr>
          <p:cNvPr id="10" name="Table 9">
            <a:extLst>
              <a:ext uri="{FF2B5EF4-FFF2-40B4-BE49-F238E27FC236}">
                <a16:creationId xmlns:a16="http://schemas.microsoft.com/office/drawing/2014/main" id="{E9988691-2C7C-F88E-0E2F-8A8508DE4B8B}"/>
              </a:ext>
            </a:extLst>
          </p:cNvPr>
          <p:cNvGraphicFramePr>
            <a:graphicFrameLocks noGrp="1"/>
          </p:cNvGraphicFramePr>
          <p:nvPr/>
        </p:nvGraphicFramePr>
        <p:xfrm>
          <a:off x="1503513" y="1130258"/>
          <a:ext cx="6126480" cy="2377440"/>
        </p:xfrm>
        <a:graphic>
          <a:graphicData uri="http://schemas.openxmlformats.org/drawingml/2006/table">
            <a:tbl>
              <a:tblPr firstRow="1" firstCol="1" bandRow="1"/>
              <a:tblGrid>
                <a:gridCol w="339725">
                  <a:extLst>
                    <a:ext uri="{9D8B030D-6E8A-4147-A177-3AD203B41FA5}">
                      <a16:colId xmlns:a16="http://schemas.microsoft.com/office/drawing/2014/main" val="1019713706"/>
                    </a:ext>
                  </a:extLst>
                </a:gridCol>
                <a:gridCol w="4831715">
                  <a:extLst>
                    <a:ext uri="{9D8B030D-6E8A-4147-A177-3AD203B41FA5}">
                      <a16:colId xmlns:a16="http://schemas.microsoft.com/office/drawing/2014/main" val="3770243815"/>
                    </a:ext>
                  </a:extLst>
                </a:gridCol>
                <a:gridCol w="492593">
                  <a:extLst>
                    <a:ext uri="{9D8B030D-6E8A-4147-A177-3AD203B41FA5}">
                      <a16:colId xmlns:a16="http://schemas.microsoft.com/office/drawing/2014/main" val="770615197"/>
                    </a:ext>
                  </a:extLst>
                </a:gridCol>
                <a:gridCol w="462447">
                  <a:extLst>
                    <a:ext uri="{9D8B030D-6E8A-4147-A177-3AD203B41FA5}">
                      <a16:colId xmlns:a16="http://schemas.microsoft.com/office/drawing/2014/main" val="408617418"/>
                    </a:ext>
                  </a:extLst>
                </a:gridCol>
              </a:tblGrid>
              <a:tr h="0">
                <a:tc gridSpan="2">
                  <a:txBody>
                    <a:bodyPr/>
                    <a:lstStyle/>
                    <a:p>
                      <a:pPr marL="228600" marR="0">
                        <a:spcBef>
                          <a:spcPts val="600"/>
                        </a:spcBef>
                        <a:spcAft>
                          <a:spcPts val="600"/>
                        </a:spcAft>
                      </a:pPr>
                      <a:r>
                        <a:rPr lang="en-US" sz="1200" i="1">
                          <a:effectLst/>
                          <a:latin typeface="Arial" panose="020B0604020202020204" pitchFamily="34" charset="0"/>
                          <a:ea typeface="Times New Roman" panose="02020603050405020304" pitchFamily="18" charset="0"/>
                          <a:cs typeface="Times New Roman" panose="02020603050405020304" pitchFamily="18" charset="0"/>
                        </a:rPr>
                        <a:t>Following the reaction, have you since taken and tolerated a penicillin or a penicillin derivative (such as Amoxicillin, Augmentin, etc.)?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spcBef>
                          <a:spcPts val="600"/>
                        </a:spcBef>
                        <a:spcAft>
                          <a:spcPts val="60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97061912"/>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Did your reaction occur within the </a:t>
                      </a:r>
                      <a:r>
                        <a:rPr lang="en-US" sz="1200" b="1">
                          <a:effectLst/>
                          <a:latin typeface="Arial" panose="020B0604020202020204" pitchFamily="34" charset="0"/>
                          <a:ea typeface="Times New Roman" panose="02020603050405020304" pitchFamily="18" charset="0"/>
                          <a:cs typeface="Times New Roman" panose="02020603050405020304" pitchFamily="18" charset="0"/>
                        </a:rPr>
                        <a:t>past year</a:t>
                      </a:r>
                      <a:r>
                        <a:rPr lang="en-US" sz="120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84950656"/>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Was your reaction </a:t>
                      </a:r>
                      <a:r>
                        <a:rPr lang="en-US" sz="1200" b="1">
                          <a:effectLst/>
                          <a:latin typeface="Arial" panose="020B0604020202020204" pitchFamily="34" charset="0"/>
                          <a:ea typeface="Times New Roman" panose="02020603050405020304" pitchFamily="18" charset="0"/>
                          <a:cs typeface="Times New Roman" panose="02020603050405020304" pitchFamily="18" charset="0"/>
                        </a:rPr>
                        <a:t>life-threatening</a:t>
                      </a:r>
                      <a:r>
                        <a:rPr lang="en-US" sz="1200">
                          <a:effectLst/>
                          <a:latin typeface="Arial" panose="020B0604020202020204" pitchFamily="34" charset="0"/>
                          <a:ea typeface="Times New Roman" panose="02020603050405020304" pitchFamily="18" charset="0"/>
                          <a:cs typeface="Times New Roman" panose="02020603050405020304" pitchFamily="18" charset="0"/>
                        </a:rPr>
                        <a:t> (i.e. requiring epinephrine, emergency room visit, hospitalization, and/or intubation)?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98502602"/>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Did your reaction involve </a:t>
                      </a:r>
                      <a:r>
                        <a:rPr lang="en-US" sz="1200" b="1">
                          <a:effectLst/>
                          <a:latin typeface="Arial" panose="020B0604020202020204" pitchFamily="34" charset="0"/>
                          <a:ea typeface="Times New Roman" panose="02020603050405020304" pitchFamily="18" charset="0"/>
                          <a:cs typeface="Times New Roman" panose="02020603050405020304" pitchFamily="18" charset="0"/>
                        </a:rPr>
                        <a:t>any symptoms other than a rash</a:t>
                      </a:r>
                      <a:r>
                        <a:rPr lang="en-US" sz="1200">
                          <a:effectLst/>
                          <a:latin typeface="Arial" panose="020B0604020202020204" pitchFamily="34" charset="0"/>
                          <a:ea typeface="Times New Roman" panose="02020603050405020304" pitchFamily="18" charset="0"/>
                          <a:cs typeface="Times New Roman" panose="02020603050405020304" pitchFamily="18" charset="0"/>
                        </a:rPr>
                        <a:t>, such as: swelling (eyes, lips, tongue), shortness of breath, wheezing, repetitive cough, hoarseness, trouble breathing, trouble swallowing, vomiting, crampy abdominal pain, diarrhea, dizzy, confused?  If unknown, mark </a:t>
                      </a:r>
                      <a:r>
                        <a:rPr lang="en-US" sz="1200" b="1">
                          <a:effectLst/>
                          <a:latin typeface="Arial" panose="020B0604020202020204" pitchFamily="34" charset="0"/>
                          <a:ea typeface="Times New Roman" panose="02020603050405020304" pitchFamily="18" charset="0"/>
                          <a:cs typeface="Times New Roman" panose="02020603050405020304" pitchFamily="18" charset="0"/>
                        </a:rPr>
                        <a:t>NO</a:t>
                      </a:r>
                      <a:r>
                        <a:rPr lang="en-US" sz="120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53927266"/>
                  </a:ext>
                </a:extLst>
              </a:tr>
              <a:tr h="0">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0" marR="0">
                        <a:spcBef>
                          <a:spcPts val="600"/>
                        </a:spcBef>
                        <a:spcAft>
                          <a:spcPts val="60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Did you have a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complicated reaction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involving blistering, ulceration, sloughing/peeling of your skin or lining of your mouth, eyes, genitals - OR - involved any organ dysfunction/failure?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ctr">
                        <a:spcBef>
                          <a:spcPts val="600"/>
                        </a:spcBef>
                        <a:spcAft>
                          <a:spcPts val="6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600"/>
                        </a:spcBef>
                        <a:spcAft>
                          <a:spcPts val="60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98779009"/>
                  </a:ext>
                </a:extLst>
              </a:tr>
            </a:tbl>
          </a:graphicData>
        </a:graphic>
      </p:graphicFrame>
      <p:sp>
        <p:nvSpPr>
          <p:cNvPr id="12" name="object 6">
            <a:extLst>
              <a:ext uri="{FF2B5EF4-FFF2-40B4-BE49-F238E27FC236}">
                <a16:creationId xmlns:a16="http://schemas.microsoft.com/office/drawing/2014/main" id="{F2C42A39-BDCB-9C35-93BB-D728CE1E9CE4}"/>
              </a:ext>
            </a:extLst>
          </p:cNvPr>
          <p:cNvSpPr txBox="1"/>
          <p:nvPr/>
        </p:nvSpPr>
        <p:spPr>
          <a:xfrm>
            <a:off x="1371600" y="4597458"/>
            <a:ext cx="5211623" cy="352019"/>
          </a:xfrm>
          <a:prstGeom prst="rect">
            <a:avLst/>
          </a:prstGeom>
        </p:spPr>
        <p:txBody>
          <a:bodyPr vert="horz" wrap="square" lIns="0" tIns="13335" rIns="0" bIns="0" rtlCol="0">
            <a:spAutoFit/>
          </a:bodyPr>
          <a:lstStyle/>
          <a:p>
            <a:pPr marL="12700">
              <a:lnSpc>
                <a:spcPct val="100000"/>
              </a:lnSpc>
              <a:spcBef>
                <a:spcPts val="105"/>
              </a:spcBef>
            </a:pPr>
            <a:r>
              <a:rPr lang="en-US" sz="1100" dirty="0">
                <a:latin typeface="Arial" panose="020B0604020202020204" pitchFamily="34" charset="0"/>
                <a:cs typeface="Arial" panose="020B0604020202020204" pitchFamily="34" charset="0"/>
              </a:rPr>
              <a:t>Mari DM, Steigelman DA, White, KM</a:t>
            </a:r>
            <a:r>
              <a:rPr sz="1100" spc="-35" dirty="0">
                <a:latin typeface="Arial" panose="020B0604020202020204" pitchFamily="34" charset="0"/>
                <a:cs typeface="Arial" panose="020B0604020202020204" pitchFamily="34" charset="0"/>
              </a:rPr>
              <a:t> </a:t>
            </a:r>
            <a:r>
              <a:rPr lang="en-US" sz="1100" spc="-35" dirty="0">
                <a:latin typeface="Arial" panose="020B0604020202020204" pitchFamily="34" charset="0"/>
                <a:cs typeface="Arial" panose="020B0604020202020204" pitchFamily="34" charset="0"/>
              </a:rPr>
              <a:t>(Aug 2025). Moving Forward with General Pediatric Led Penicillin Allergy </a:t>
            </a:r>
            <a:r>
              <a:rPr lang="en-US" sz="1100" spc="-35" dirty="0" err="1">
                <a:latin typeface="Arial" panose="020B0604020202020204" pitchFamily="34" charset="0"/>
                <a:cs typeface="Arial" panose="020B0604020202020204" pitchFamily="34" charset="0"/>
              </a:rPr>
              <a:t>Delabeling</a:t>
            </a:r>
            <a:r>
              <a:rPr lang="en-US" sz="1100" spc="-35" dirty="0">
                <a:latin typeface="Arial" panose="020B0604020202020204" pitchFamily="34" charset="0"/>
                <a:cs typeface="Arial" panose="020B0604020202020204" pitchFamily="34" charset="0"/>
              </a:rPr>
              <a:t>. </a:t>
            </a:r>
            <a:r>
              <a:rPr lang="pt-BR" sz="1100" dirty="0">
                <a:effectLst/>
                <a:latin typeface="Arial" panose="020B0604020202020204" pitchFamily="34" charset="0"/>
                <a:ea typeface="Calibri" panose="020F0502020204030204" pitchFamily="34" charset="0"/>
                <a:cs typeface="Arial" panose="020B0604020202020204" pitchFamily="34" charset="0"/>
              </a:rPr>
              <a:t>Curr Treat Options Peds</a:t>
            </a:r>
            <a:r>
              <a:rPr lang="pt-BR" sz="1100" dirty="0">
                <a:latin typeface="Arial" panose="020B0604020202020204" pitchFamily="34" charset="0"/>
                <a:ea typeface="Calibri" panose="020F0502020204030204" pitchFamily="34" charset="0"/>
                <a:cs typeface="Arial" panose="020B0604020202020204" pitchFamily="34" charset="0"/>
              </a:rPr>
              <a:t>, (in review)</a:t>
            </a:r>
            <a:r>
              <a:rPr lang="pt-BR" sz="1100" dirty="0">
                <a:effectLst/>
                <a:latin typeface="Arial" panose="020B0604020202020204" pitchFamily="34" charset="0"/>
                <a:ea typeface="Calibri" panose="020F0502020204030204" pitchFamily="34" charset="0"/>
                <a:cs typeface="Arial" panose="020B0604020202020204" pitchFamily="34" charset="0"/>
              </a:rPr>
              <a:t>.</a:t>
            </a:r>
            <a:endParaRPr sz="11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60821BF-1CD7-98E4-0865-01FE98A0AE34}"/>
              </a:ext>
            </a:extLst>
          </p:cNvPr>
          <p:cNvSpPr/>
          <p:nvPr/>
        </p:nvSpPr>
        <p:spPr>
          <a:xfrm>
            <a:off x="7138287" y="1078092"/>
            <a:ext cx="491706" cy="2429606"/>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6778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B247-0323-2050-8A7D-C91BBDEA9D0F}"/>
              </a:ext>
            </a:extLst>
          </p:cNvPr>
          <p:cNvSpPr>
            <a:spLocks noGrp="1"/>
          </p:cNvSpPr>
          <p:nvPr>
            <p:ph type="title"/>
          </p:nvPr>
        </p:nvSpPr>
        <p:spPr/>
        <p:txBody>
          <a:bodyPr/>
          <a:lstStyle/>
          <a:p>
            <a:r>
              <a:rPr lang="en-US" dirty="0"/>
              <a:t>PEN FAST for &gt;12 years</a:t>
            </a:r>
          </a:p>
        </p:txBody>
      </p:sp>
      <p:pic>
        <p:nvPicPr>
          <p:cNvPr id="4" name="object 7">
            <a:extLst>
              <a:ext uri="{FF2B5EF4-FFF2-40B4-BE49-F238E27FC236}">
                <a16:creationId xmlns:a16="http://schemas.microsoft.com/office/drawing/2014/main" id="{3A8830C7-F352-EE20-79DC-07AE68C3DD3B}"/>
              </a:ext>
            </a:extLst>
          </p:cNvPr>
          <p:cNvPicPr/>
          <p:nvPr/>
        </p:nvPicPr>
        <p:blipFill>
          <a:blip r:embed="rId2" cstate="print"/>
          <a:stretch>
            <a:fillRect/>
          </a:stretch>
        </p:blipFill>
        <p:spPr>
          <a:xfrm>
            <a:off x="916305" y="916650"/>
            <a:ext cx="3998564" cy="3453872"/>
          </a:xfrm>
          <a:prstGeom prst="rect">
            <a:avLst/>
          </a:prstGeom>
        </p:spPr>
      </p:pic>
      <p:sp>
        <p:nvSpPr>
          <p:cNvPr id="5" name="object 6">
            <a:extLst>
              <a:ext uri="{FF2B5EF4-FFF2-40B4-BE49-F238E27FC236}">
                <a16:creationId xmlns:a16="http://schemas.microsoft.com/office/drawing/2014/main" id="{5FEEBFCA-3E25-16FB-7C28-6ED3AF2CFDA9}"/>
              </a:ext>
            </a:extLst>
          </p:cNvPr>
          <p:cNvSpPr txBox="1"/>
          <p:nvPr/>
        </p:nvSpPr>
        <p:spPr>
          <a:xfrm>
            <a:off x="2076138" y="4627195"/>
            <a:ext cx="4732206" cy="198131"/>
          </a:xfrm>
          <a:prstGeom prst="rect">
            <a:avLst/>
          </a:prstGeom>
        </p:spPr>
        <p:txBody>
          <a:bodyPr vert="horz" wrap="square" lIns="0" tIns="13335" rIns="0" bIns="0" rtlCol="0">
            <a:spAutoFit/>
          </a:bodyPr>
          <a:lstStyle/>
          <a:p>
            <a:pPr marL="12700">
              <a:lnSpc>
                <a:spcPct val="100000"/>
              </a:lnSpc>
              <a:spcBef>
                <a:spcPts val="105"/>
              </a:spcBef>
            </a:pPr>
            <a:r>
              <a:rPr sz="1200" dirty="0" err="1">
                <a:latin typeface="Arial" panose="020B0604020202020204" pitchFamily="34" charset="0"/>
                <a:cs typeface="Arial" panose="020B0604020202020204" pitchFamily="34" charset="0"/>
              </a:rPr>
              <a:t>Trubiano</a:t>
            </a:r>
            <a:r>
              <a:rPr lang="en-US" sz="1200" dirty="0">
                <a:latin typeface="Arial" panose="020B0604020202020204" pitchFamily="34" charset="0"/>
                <a:cs typeface="Arial" panose="020B0604020202020204" pitchFamily="34" charset="0"/>
              </a:rPr>
              <a:t> JA, et al.</a:t>
            </a:r>
            <a:r>
              <a:rPr sz="1200" spc="-35" dirty="0">
                <a:latin typeface="Arial" panose="020B060402020202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JAMA Intern Med. 2020 May 1;180(5):745-752.</a:t>
            </a:r>
            <a:endParaRPr sz="1200" dirty="0">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86387BF6-68C0-F609-70B1-F3309B5290C0}"/>
              </a:ext>
            </a:extLst>
          </p:cNvPr>
          <p:cNvSpPr txBox="1"/>
          <p:nvPr/>
        </p:nvSpPr>
        <p:spPr>
          <a:xfrm>
            <a:off x="2076139" y="4838455"/>
            <a:ext cx="4496810" cy="198131"/>
          </a:xfrm>
          <a:prstGeom prst="rect">
            <a:avLst/>
          </a:prstGeom>
        </p:spPr>
        <p:txBody>
          <a:bodyPr vert="horz" wrap="square" lIns="0" tIns="13335" rIns="0" bIns="0" rtlCol="0">
            <a:spAutoFit/>
          </a:bodyPr>
          <a:lstStyle/>
          <a:p>
            <a:pPr marL="12700">
              <a:lnSpc>
                <a:spcPct val="100000"/>
              </a:lnSpc>
              <a:spcBef>
                <a:spcPts val="105"/>
              </a:spcBef>
            </a:pPr>
            <a:r>
              <a:rPr lang="en-US" sz="1200" spc="-35" dirty="0">
                <a:latin typeface="Arial" panose="020B0604020202020204" pitchFamily="34" charset="0"/>
                <a:cs typeface="Arial" panose="020B0604020202020204" pitchFamily="34" charset="0"/>
              </a:rPr>
              <a:t>Copaescu AM, et al.</a:t>
            </a:r>
            <a:r>
              <a:rPr sz="1200" spc="-35" dirty="0">
                <a:latin typeface="Arial" panose="020B0604020202020204" pitchFamily="34" charset="0"/>
                <a:cs typeface="Arial" panose="020B0604020202020204" pitchFamily="34" charset="0"/>
              </a:rPr>
              <a:t> </a:t>
            </a:r>
            <a:r>
              <a:rPr lang="nn-NO" sz="1200" dirty="0">
                <a:latin typeface="Arial" panose="020B0604020202020204" pitchFamily="34" charset="0"/>
                <a:cs typeface="Arial" panose="020B0604020202020204" pitchFamily="34" charset="0"/>
              </a:rPr>
              <a:t>JAMA Netw Open. 2022 Sep 1;5(9):e2233703.</a:t>
            </a:r>
            <a:endParaRPr sz="1200" dirty="0">
              <a:latin typeface="Arial" panose="020B0604020202020204" pitchFamily="34" charset="0"/>
              <a:cs typeface="Arial" panose="020B0604020202020204" pitchFamily="34" charset="0"/>
            </a:endParaRPr>
          </a:p>
        </p:txBody>
      </p:sp>
      <p:sp>
        <p:nvSpPr>
          <p:cNvPr id="7" name="object 5">
            <a:extLst>
              <a:ext uri="{FF2B5EF4-FFF2-40B4-BE49-F238E27FC236}">
                <a16:creationId xmlns:a16="http://schemas.microsoft.com/office/drawing/2014/main" id="{08AA6E6B-0BCD-3FB0-445A-0E7B1C30779D}"/>
              </a:ext>
            </a:extLst>
          </p:cNvPr>
          <p:cNvSpPr txBox="1"/>
          <p:nvPr/>
        </p:nvSpPr>
        <p:spPr>
          <a:xfrm>
            <a:off x="5288683" y="1231981"/>
            <a:ext cx="3585493" cy="2551339"/>
          </a:xfrm>
          <a:prstGeom prst="rect">
            <a:avLst/>
          </a:prstGeom>
        </p:spPr>
        <p:txBody>
          <a:bodyPr vert="horz" wrap="square" lIns="0" tIns="12065" rIns="0" bIns="0" rtlCol="0">
            <a:spAutoFit/>
          </a:bodyPr>
          <a:lstStyle/>
          <a:p>
            <a:pPr marL="226060" marR="628650" indent="-213995">
              <a:lnSpc>
                <a:spcPct val="100000"/>
              </a:lnSpc>
              <a:spcBef>
                <a:spcPts val="95"/>
              </a:spcBef>
              <a:buChar char="•"/>
              <a:tabLst>
                <a:tab pos="227329" algn="l"/>
              </a:tabLst>
            </a:pPr>
            <a:r>
              <a:rPr lang="en-US" sz="1600" dirty="0">
                <a:latin typeface="Arial"/>
                <a:cs typeface="Arial"/>
              </a:rPr>
              <a:t>Performs well at the extremes (1 and 5 scores)</a:t>
            </a:r>
          </a:p>
          <a:p>
            <a:pPr marL="226060" marR="628650" indent="-213995">
              <a:lnSpc>
                <a:spcPct val="100000"/>
              </a:lnSpc>
              <a:spcBef>
                <a:spcPts val="95"/>
              </a:spcBef>
              <a:buChar char="•"/>
              <a:tabLst>
                <a:tab pos="227329" algn="l"/>
              </a:tabLst>
            </a:pPr>
            <a:endParaRPr lang="en-US" sz="1600" dirty="0">
              <a:latin typeface="Arial"/>
              <a:cs typeface="Arial"/>
            </a:endParaRPr>
          </a:p>
          <a:p>
            <a:pPr marL="226060" marR="628650" indent="-213995">
              <a:lnSpc>
                <a:spcPct val="100000"/>
              </a:lnSpc>
              <a:spcBef>
                <a:spcPts val="95"/>
              </a:spcBef>
              <a:buChar char="•"/>
              <a:tabLst>
                <a:tab pos="227329" algn="l"/>
              </a:tabLst>
            </a:pPr>
            <a:r>
              <a:rPr lang="en-US" sz="1600" dirty="0">
                <a:latin typeface="Arial"/>
                <a:cs typeface="Arial"/>
              </a:rPr>
              <a:t>Validated for those &gt;12 years</a:t>
            </a:r>
          </a:p>
          <a:p>
            <a:pPr marL="226060" marR="628650" indent="-213995">
              <a:lnSpc>
                <a:spcPct val="100000"/>
              </a:lnSpc>
              <a:spcBef>
                <a:spcPts val="95"/>
              </a:spcBef>
              <a:buChar char="•"/>
              <a:tabLst>
                <a:tab pos="227329" algn="l"/>
              </a:tabLst>
            </a:pPr>
            <a:endParaRPr lang="en-US" sz="1600" dirty="0">
              <a:latin typeface="Arial"/>
              <a:cs typeface="Arial"/>
            </a:endParaRPr>
          </a:p>
          <a:p>
            <a:pPr marL="226060" marR="628650" indent="-213995">
              <a:lnSpc>
                <a:spcPct val="100000"/>
              </a:lnSpc>
              <a:spcBef>
                <a:spcPts val="95"/>
              </a:spcBef>
              <a:buChar char="•"/>
              <a:tabLst>
                <a:tab pos="227329" algn="l"/>
              </a:tabLst>
            </a:pPr>
            <a:r>
              <a:rPr lang="en-US" sz="1600" dirty="0">
                <a:latin typeface="Arial"/>
                <a:cs typeface="Arial"/>
              </a:rPr>
              <a:t>Recommend </a:t>
            </a:r>
            <a:r>
              <a:rPr lang="en-US" sz="1600" dirty="0">
                <a:solidFill>
                  <a:srgbClr val="FF0000"/>
                </a:solidFill>
                <a:latin typeface="Arial"/>
                <a:cs typeface="Arial"/>
              </a:rPr>
              <a:t>PEN FAST = 0 should be low-risk for primary care</a:t>
            </a:r>
          </a:p>
          <a:p>
            <a:pPr marL="226060" marR="628650" indent="-213995">
              <a:lnSpc>
                <a:spcPct val="100000"/>
              </a:lnSpc>
              <a:spcBef>
                <a:spcPts val="95"/>
              </a:spcBef>
              <a:buChar char="•"/>
              <a:tabLst>
                <a:tab pos="227329" algn="l"/>
              </a:tabLst>
            </a:pPr>
            <a:endParaRPr lang="en-US" sz="1600" dirty="0">
              <a:latin typeface="Arial"/>
              <a:cs typeface="Arial"/>
            </a:endParaRPr>
          </a:p>
          <a:p>
            <a:pPr marL="226060" marR="628650" indent="-213995">
              <a:lnSpc>
                <a:spcPct val="100000"/>
              </a:lnSpc>
              <a:spcBef>
                <a:spcPts val="95"/>
              </a:spcBef>
              <a:buChar char="•"/>
              <a:tabLst>
                <a:tab pos="227329" algn="l"/>
              </a:tabLst>
            </a:pPr>
            <a:r>
              <a:rPr lang="en-US" sz="1600" dirty="0">
                <a:latin typeface="Arial"/>
                <a:cs typeface="Arial"/>
              </a:rPr>
              <a:t>Need a higher sensitivity tool</a:t>
            </a:r>
          </a:p>
        </p:txBody>
      </p:sp>
    </p:spTree>
    <p:extLst>
      <p:ext uri="{BB962C8B-B14F-4D97-AF65-F5344CB8AC3E}">
        <p14:creationId xmlns:p14="http://schemas.microsoft.com/office/powerpoint/2010/main" val="1141164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AI-generated content may be incorrect.">
            <a:extLst>
              <a:ext uri="{FF2B5EF4-FFF2-40B4-BE49-F238E27FC236}">
                <a16:creationId xmlns:a16="http://schemas.microsoft.com/office/drawing/2014/main" id="{BB3E7842-8FF3-B1E9-C726-6CF080546D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311496" y="434"/>
            <a:ext cx="4565977" cy="5143066"/>
          </a:xfrm>
          <a:prstGeom prst="rect">
            <a:avLst/>
          </a:prstGeom>
        </p:spPr>
      </p:pic>
      <p:sp>
        <p:nvSpPr>
          <p:cNvPr id="2" name="Title 1">
            <a:extLst>
              <a:ext uri="{FF2B5EF4-FFF2-40B4-BE49-F238E27FC236}">
                <a16:creationId xmlns:a16="http://schemas.microsoft.com/office/drawing/2014/main" id="{DEA49C2F-815A-690D-02EA-6DC81A2C138F}"/>
              </a:ext>
            </a:extLst>
          </p:cNvPr>
          <p:cNvSpPr>
            <a:spLocks noGrp="1"/>
          </p:cNvSpPr>
          <p:nvPr>
            <p:ph type="title"/>
          </p:nvPr>
        </p:nvSpPr>
        <p:spPr>
          <a:xfrm>
            <a:off x="74141" y="205979"/>
            <a:ext cx="4069491" cy="857250"/>
          </a:xfrm>
        </p:spPr>
        <p:txBody>
          <a:bodyPr/>
          <a:lstStyle/>
          <a:p>
            <a:pPr algn="ctr"/>
            <a:r>
              <a:rPr lang="en-US" dirty="0"/>
              <a:t>Penicillin </a:t>
            </a:r>
            <a:r>
              <a:rPr lang="en-US" dirty="0" err="1"/>
              <a:t>Delabeling</a:t>
            </a:r>
            <a:r>
              <a:rPr lang="en-US" dirty="0"/>
              <a:t> Candidate Pathway</a:t>
            </a:r>
          </a:p>
        </p:txBody>
      </p:sp>
      <p:sp>
        <p:nvSpPr>
          <p:cNvPr id="5" name="Rectangle 4">
            <a:extLst>
              <a:ext uri="{FF2B5EF4-FFF2-40B4-BE49-F238E27FC236}">
                <a16:creationId xmlns:a16="http://schemas.microsoft.com/office/drawing/2014/main" id="{ACCB821E-6F2B-9B5E-9444-0CD23BFE5528}"/>
              </a:ext>
            </a:extLst>
          </p:cNvPr>
          <p:cNvSpPr/>
          <p:nvPr/>
        </p:nvSpPr>
        <p:spPr>
          <a:xfrm>
            <a:off x="4381713" y="981856"/>
            <a:ext cx="442210" cy="738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1100" dirty="0"/>
              <a:t>*</a:t>
            </a:r>
          </a:p>
        </p:txBody>
      </p:sp>
      <p:sp>
        <p:nvSpPr>
          <p:cNvPr id="6" name="object 6">
            <a:extLst>
              <a:ext uri="{FF2B5EF4-FFF2-40B4-BE49-F238E27FC236}">
                <a16:creationId xmlns:a16="http://schemas.microsoft.com/office/drawing/2014/main" id="{37DC6A53-1C4F-5BE0-67DB-061D7DD42B9E}"/>
              </a:ext>
            </a:extLst>
          </p:cNvPr>
          <p:cNvSpPr txBox="1"/>
          <p:nvPr/>
        </p:nvSpPr>
        <p:spPr>
          <a:xfrm>
            <a:off x="5454235" y="887194"/>
            <a:ext cx="4496810" cy="182742"/>
          </a:xfrm>
          <a:prstGeom prst="rect">
            <a:avLst/>
          </a:prstGeom>
        </p:spPr>
        <p:txBody>
          <a:bodyPr vert="horz" wrap="square" lIns="0" tIns="13335" rIns="0" bIns="0" rtlCol="0">
            <a:spAutoFit/>
          </a:bodyPr>
          <a:lstStyle/>
          <a:p>
            <a:pPr marL="12700">
              <a:lnSpc>
                <a:spcPct val="100000"/>
              </a:lnSpc>
              <a:spcBef>
                <a:spcPts val="105"/>
              </a:spcBef>
            </a:pPr>
            <a:r>
              <a:rPr lang="en-US" sz="1100" spc="-35" dirty="0">
                <a:latin typeface="Arial" panose="020B0604020202020204" pitchFamily="34" charset="0"/>
                <a:cs typeface="Arial" panose="020B0604020202020204" pitchFamily="34" charset="0"/>
              </a:rPr>
              <a:t>Figure 1. Low-risk penicillin </a:t>
            </a:r>
            <a:r>
              <a:rPr lang="en-US" sz="1100" spc="-35" dirty="0" err="1">
                <a:latin typeface="Arial" panose="020B0604020202020204" pitchFamily="34" charset="0"/>
                <a:cs typeface="Arial" panose="020B0604020202020204" pitchFamily="34" charset="0"/>
              </a:rPr>
              <a:t>delabeling</a:t>
            </a:r>
            <a:r>
              <a:rPr lang="en-US" sz="1100" spc="-35" dirty="0">
                <a:latin typeface="Arial" panose="020B0604020202020204" pitchFamily="34" charset="0"/>
                <a:cs typeface="Arial" panose="020B0604020202020204" pitchFamily="34" charset="0"/>
              </a:rPr>
              <a:t> candidate pathway.</a:t>
            </a:r>
            <a:endParaRP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45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9864-A7D8-6138-5CCA-7B08AC5E88E5}"/>
              </a:ext>
            </a:extLst>
          </p:cNvPr>
          <p:cNvSpPr>
            <a:spLocks noGrp="1"/>
          </p:cNvSpPr>
          <p:nvPr>
            <p:ph type="title"/>
          </p:nvPr>
        </p:nvSpPr>
        <p:spPr/>
        <p:txBody>
          <a:bodyPr/>
          <a:lstStyle/>
          <a:p>
            <a:r>
              <a:rPr lang="en-US" dirty="0"/>
              <a:t>Low-risk Penicillin Allergy Prediction Tools</a:t>
            </a:r>
          </a:p>
        </p:txBody>
      </p:sp>
      <p:sp>
        <p:nvSpPr>
          <p:cNvPr id="3" name="Content Placeholder 2">
            <a:extLst>
              <a:ext uri="{FF2B5EF4-FFF2-40B4-BE49-F238E27FC236}">
                <a16:creationId xmlns:a16="http://schemas.microsoft.com/office/drawing/2014/main" id="{C02286EB-007E-69D2-1C12-26BED647D576}"/>
              </a:ext>
            </a:extLst>
          </p:cNvPr>
          <p:cNvSpPr>
            <a:spLocks noGrp="1"/>
          </p:cNvSpPr>
          <p:nvPr>
            <p:ph idx="1"/>
          </p:nvPr>
        </p:nvSpPr>
        <p:spPr/>
        <p:txBody>
          <a:bodyPr/>
          <a:lstStyle/>
          <a:p>
            <a:r>
              <a:rPr lang="en-US" dirty="0"/>
              <a:t>Current tools risk-stratify penicillin administration outcomes in penicillin allergic labeled patients. </a:t>
            </a:r>
          </a:p>
          <a:p>
            <a:r>
              <a:rPr lang="en-US" dirty="0"/>
              <a:t>But there is no one validated low risk penicillin allergy </a:t>
            </a:r>
            <a:r>
              <a:rPr lang="en-US" dirty="0" err="1"/>
              <a:t>delabeling</a:t>
            </a:r>
            <a:r>
              <a:rPr lang="en-US" dirty="0"/>
              <a:t> tool for every patient.</a:t>
            </a:r>
          </a:p>
        </p:txBody>
      </p:sp>
      <p:sp>
        <p:nvSpPr>
          <p:cNvPr id="4" name="object 6">
            <a:extLst>
              <a:ext uri="{FF2B5EF4-FFF2-40B4-BE49-F238E27FC236}">
                <a16:creationId xmlns:a16="http://schemas.microsoft.com/office/drawing/2014/main" id="{E18899A1-9158-2A1B-0467-92A2B9E45041}"/>
              </a:ext>
            </a:extLst>
          </p:cNvPr>
          <p:cNvSpPr txBox="1"/>
          <p:nvPr/>
        </p:nvSpPr>
        <p:spPr>
          <a:xfrm>
            <a:off x="785004" y="4670747"/>
            <a:ext cx="5503371" cy="198131"/>
          </a:xfrm>
          <a:prstGeom prst="rect">
            <a:avLst/>
          </a:prstGeom>
        </p:spPr>
        <p:txBody>
          <a:bodyPr vert="horz" wrap="square" lIns="0" tIns="13335" rIns="0" bIns="0" rtlCol="0">
            <a:spAutoFit/>
          </a:bodyPr>
          <a:lstStyle/>
          <a:p>
            <a:pPr marL="12700">
              <a:lnSpc>
                <a:spcPct val="100000"/>
              </a:lnSpc>
              <a:spcBef>
                <a:spcPts val="105"/>
              </a:spcBef>
            </a:pPr>
            <a:r>
              <a:rPr lang="en-US" sz="1200" spc="-35" dirty="0" err="1">
                <a:latin typeface="Arial" panose="020B0604020202020204" pitchFamily="34" charset="0"/>
                <a:cs typeface="Arial" panose="020B0604020202020204" pitchFamily="34" charset="0"/>
              </a:rPr>
              <a:t>Ghiordanescu</a:t>
            </a:r>
            <a:r>
              <a:rPr lang="en-US" sz="1200" spc="-35" dirty="0">
                <a:latin typeface="Arial" panose="020B0604020202020204" pitchFamily="34" charset="0"/>
                <a:cs typeface="Arial" panose="020B0604020202020204" pitchFamily="34" charset="0"/>
              </a:rPr>
              <a:t> IM, et al.</a:t>
            </a:r>
            <a:r>
              <a:rPr sz="1200" spc="-3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J Allergy Clin Immunol </a:t>
            </a:r>
            <a:r>
              <a:rPr lang="en-US" sz="1200" dirty="0" err="1">
                <a:latin typeface="Arial" panose="020B0604020202020204" pitchFamily="34" charset="0"/>
                <a:cs typeface="Arial" panose="020B0604020202020204" pitchFamily="34" charset="0"/>
              </a:rPr>
              <a:t>Pract</a:t>
            </a:r>
            <a:r>
              <a:rPr lang="en-US" sz="1200" dirty="0">
                <a:latin typeface="Arial" panose="020B0604020202020204" pitchFamily="34" charset="0"/>
                <a:cs typeface="Arial" panose="020B0604020202020204" pitchFamily="34" charset="0"/>
              </a:rPr>
              <a:t>. 2024 Nov;12(11):2985-2993.</a:t>
            </a:r>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684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2E11-0C28-F4FC-B6F8-5822949E6D75}"/>
              </a:ext>
            </a:extLst>
          </p:cNvPr>
          <p:cNvSpPr>
            <a:spLocks noGrp="1"/>
          </p:cNvSpPr>
          <p:nvPr>
            <p:ph type="title"/>
          </p:nvPr>
        </p:nvSpPr>
        <p:spPr/>
        <p:txBody>
          <a:bodyPr/>
          <a:lstStyle/>
          <a:p>
            <a:r>
              <a:rPr lang="en-US" dirty="0"/>
              <a:t>Contraindications to Direct Oral Challenge in </a:t>
            </a:r>
            <a:br>
              <a:rPr lang="en-US" dirty="0"/>
            </a:br>
            <a:r>
              <a:rPr lang="en-US" dirty="0"/>
              <a:t>Primary Care Clinic</a:t>
            </a:r>
          </a:p>
        </p:txBody>
      </p:sp>
      <p:sp>
        <p:nvSpPr>
          <p:cNvPr id="3" name="Content Placeholder 2">
            <a:extLst>
              <a:ext uri="{FF2B5EF4-FFF2-40B4-BE49-F238E27FC236}">
                <a16:creationId xmlns:a16="http://schemas.microsoft.com/office/drawing/2014/main" id="{C527A5B8-F5E8-3F09-842D-2E8F88DB0C8B}"/>
              </a:ext>
            </a:extLst>
          </p:cNvPr>
          <p:cNvSpPr>
            <a:spLocks noGrp="1"/>
          </p:cNvSpPr>
          <p:nvPr>
            <p:ph idx="1"/>
          </p:nvPr>
        </p:nvSpPr>
        <p:spPr/>
        <p:txBody>
          <a:bodyPr>
            <a:normAutofit/>
          </a:bodyPr>
          <a:lstStyle/>
          <a:p>
            <a:r>
              <a:rPr lang="en-US" dirty="0"/>
              <a:t>Life-threatening allergic reaction to penicillin and/or penicillin derivative requiring epinephrine, emergency room visit, hospitalization, and/or intubation.</a:t>
            </a:r>
          </a:p>
          <a:p>
            <a:r>
              <a:rPr lang="en-US" dirty="0"/>
              <a:t>Reaction involving skin blistering, ulceration, sloughing of skin or lining of mouth, eyes, or genitals.</a:t>
            </a:r>
          </a:p>
          <a:p>
            <a:r>
              <a:rPr lang="en-US" dirty="0"/>
              <a:t>Reaction resulting in Stevens-Johnson Syndrome or Toxic Epidermal Necrolysis.</a:t>
            </a:r>
          </a:p>
          <a:p>
            <a:r>
              <a:rPr lang="en-US" dirty="0"/>
              <a:t>Reaction involving any organ dysfunction/failure.</a:t>
            </a:r>
          </a:p>
          <a:p>
            <a:r>
              <a:rPr lang="en-US" dirty="0"/>
              <a:t>Reaction resulting in Serum Sickness, Drug Reaction with Eosinophilia (DRESS), or Acute Interstitial Nephritis.</a:t>
            </a:r>
          </a:p>
          <a:p>
            <a:r>
              <a:rPr lang="en-US" dirty="0"/>
              <a:t>On antihistamine therapy (should be off all antihistamines at least 3 days prior to direct oral challenge).</a:t>
            </a:r>
          </a:p>
          <a:p>
            <a:endParaRPr lang="en-US" dirty="0"/>
          </a:p>
        </p:txBody>
      </p:sp>
    </p:spTree>
    <p:extLst>
      <p:ext uri="{BB962C8B-B14F-4D97-AF65-F5344CB8AC3E}">
        <p14:creationId xmlns:p14="http://schemas.microsoft.com/office/powerpoint/2010/main" val="180859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13992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1EF5-C760-F234-F6B5-203C24184466}"/>
              </a:ext>
            </a:extLst>
          </p:cNvPr>
          <p:cNvSpPr>
            <a:spLocks noGrp="1"/>
          </p:cNvSpPr>
          <p:nvPr>
            <p:ph type="title"/>
          </p:nvPr>
        </p:nvSpPr>
        <p:spPr/>
        <p:txBody>
          <a:bodyPr/>
          <a:lstStyle/>
          <a:p>
            <a:r>
              <a:rPr lang="en-US" dirty="0"/>
              <a:t>Low-risk Direct Oral Challenge Protocol</a:t>
            </a:r>
          </a:p>
        </p:txBody>
      </p:sp>
      <p:sp>
        <p:nvSpPr>
          <p:cNvPr id="3" name="Content Placeholder 2">
            <a:extLst>
              <a:ext uri="{FF2B5EF4-FFF2-40B4-BE49-F238E27FC236}">
                <a16:creationId xmlns:a16="http://schemas.microsoft.com/office/drawing/2014/main" id="{927DB5EC-3867-B81B-0950-726A6EBEA739}"/>
              </a:ext>
            </a:extLst>
          </p:cNvPr>
          <p:cNvSpPr>
            <a:spLocks noGrp="1"/>
          </p:cNvSpPr>
          <p:nvPr>
            <p:ph idx="1"/>
          </p:nvPr>
        </p:nvSpPr>
        <p:spPr/>
        <p:txBody>
          <a:bodyPr>
            <a:normAutofit lnSpcReduction="10000"/>
          </a:bodyPr>
          <a:lstStyle/>
          <a:p>
            <a:r>
              <a:rPr lang="en-US" sz="1800" dirty="0"/>
              <a:t>Low-risk candidate(s) presents 15 minutes early for direct oral challenge. </a:t>
            </a:r>
          </a:p>
          <a:p>
            <a:r>
              <a:rPr lang="en-US" sz="1800" dirty="0"/>
              <a:t>Obtain a full set of vital signs for each patient upon initial screening.</a:t>
            </a:r>
          </a:p>
          <a:p>
            <a:r>
              <a:rPr lang="en-US" sz="1800" dirty="0"/>
              <a:t>Physician/provider will obtain consent(s) will be signed and scanned into EMR. </a:t>
            </a:r>
          </a:p>
          <a:p>
            <a:r>
              <a:rPr lang="en-US" sz="1800" dirty="0"/>
              <a:t>Physician/provider to ensure “low risk” reaction history. </a:t>
            </a:r>
          </a:p>
          <a:p>
            <a:r>
              <a:rPr lang="en-US" sz="1800" dirty="0"/>
              <a:t>Physician/provider will perform basic cardiopulmonary and skin exam. </a:t>
            </a:r>
          </a:p>
          <a:p>
            <a:r>
              <a:rPr lang="en-US" sz="1800" dirty="0"/>
              <a:t>After completion of above, give patient(s) Amoxicillin 250 mg. </a:t>
            </a:r>
          </a:p>
          <a:p>
            <a:r>
              <a:rPr lang="en-US" sz="1800" dirty="0"/>
              <a:t>Observe patient(s) for 1 hour after ingestion of Amoxicillin. </a:t>
            </a:r>
          </a:p>
          <a:p>
            <a:r>
              <a:rPr lang="en-US" sz="1800" dirty="0"/>
              <a:t>Observation is a passive process where a team member is in the room and/or immediately available but not actively evaluating the patient(s). </a:t>
            </a:r>
          </a:p>
        </p:txBody>
      </p:sp>
    </p:spTree>
    <p:extLst>
      <p:ext uri="{BB962C8B-B14F-4D97-AF65-F5344CB8AC3E}">
        <p14:creationId xmlns:p14="http://schemas.microsoft.com/office/powerpoint/2010/main" val="257366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5C22-D0B4-4D6F-F778-CEED0B828305}"/>
              </a:ext>
            </a:extLst>
          </p:cNvPr>
          <p:cNvSpPr>
            <a:spLocks noGrp="1"/>
          </p:cNvSpPr>
          <p:nvPr>
            <p:ph type="title"/>
          </p:nvPr>
        </p:nvSpPr>
        <p:spPr/>
        <p:txBody>
          <a:bodyPr/>
          <a:lstStyle/>
          <a:p>
            <a:r>
              <a:rPr lang="en-US" dirty="0"/>
              <a:t>Low-risk Direct Oral Challenge Protocol</a:t>
            </a:r>
          </a:p>
        </p:txBody>
      </p:sp>
      <p:sp>
        <p:nvSpPr>
          <p:cNvPr id="3" name="Content Placeholder 2">
            <a:extLst>
              <a:ext uri="{FF2B5EF4-FFF2-40B4-BE49-F238E27FC236}">
                <a16:creationId xmlns:a16="http://schemas.microsoft.com/office/drawing/2014/main" id="{431766DC-741A-F8FF-301B-3D2F13DEEF5C}"/>
              </a:ext>
            </a:extLst>
          </p:cNvPr>
          <p:cNvSpPr>
            <a:spLocks noGrp="1"/>
          </p:cNvSpPr>
          <p:nvPr>
            <p:ph idx="1"/>
          </p:nvPr>
        </p:nvSpPr>
        <p:spPr/>
        <p:txBody>
          <a:bodyPr>
            <a:normAutofit/>
          </a:bodyPr>
          <a:lstStyle/>
          <a:p>
            <a:r>
              <a:rPr lang="en-US" sz="1800" dirty="0"/>
              <a:t>After 1 hour of observation is complete, a repeat set of vital signs and physical examination. </a:t>
            </a:r>
          </a:p>
          <a:p>
            <a:endParaRPr lang="en-US" sz="1800" dirty="0"/>
          </a:p>
          <a:p>
            <a:r>
              <a:rPr lang="en-US" sz="1800" dirty="0"/>
              <a:t>If the patient develops no significant reaction during observation, the patient is </a:t>
            </a:r>
            <a:r>
              <a:rPr lang="en-US" sz="1800" dirty="0" err="1"/>
              <a:t>delabeled</a:t>
            </a:r>
            <a:r>
              <a:rPr lang="en-US" sz="1800" dirty="0"/>
              <a:t> of the previous penicillin/penicillin derivative drug allergy.</a:t>
            </a:r>
          </a:p>
          <a:p>
            <a:endParaRPr lang="en-US" sz="1800" dirty="0"/>
          </a:p>
          <a:p>
            <a:r>
              <a:rPr lang="en-US" sz="1800" dirty="0"/>
              <a:t>Physician/provider will subsequently remove this allergy from EMR.</a:t>
            </a:r>
          </a:p>
        </p:txBody>
      </p:sp>
    </p:spTree>
    <p:extLst>
      <p:ext uri="{BB962C8B-B14F-4D97-AF65-F5344CB8AC3E}">
        <p14:creationId xmlns:p14="http://schemas.microsoft.com/office/powerpoint/2010/main" val="321069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B524-81F1-C24A-C786-6B8482AEF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A6527-E12F-7604-596A-108DB0FC369E}"/>
              </a:ext>
            </a:extLst>
          </p:cNvPr>
          <p:cNvSpPr>
            <a:spLocks noGrp="1"/>
          </p:cNvSpPr>
          <p:nvPr>
            <p:ph type="title"/>
          </p:nvPr>
        </p:nvSpPr>
        <p:spPr/>
        <p:txBody>
          <a:bodyPr/>
          <a:lstStyle/>
          <a:p>
            <a:r>
              <a:rPr lang="en-US" dirty="0"/>
              <a:t>Low-risk Direct Oral Challenge Protocol</a:t>
            </a:r>
          </a:p>
        </p:txBody>
      </p:sp>
      <p:sp>
        <p:nvSpPr>
          <p:cNvPr id="3" name="Content Placeholder 2">
            <a:extLst>
              <a:ext uri="{FF2B5EF4-FFF2-40B4-BE49-F238E27FC236}">
                <a16:creationId xmlns:a16="http://schemas.microsoft.com/office/drawing/2014/main" id="{D3EFFA46-EFAB-FC56-6BA3-3E993AF061D8}"/>
              </a:ext>
            </a:extLst>
          </p:cNvPr>
          <p:cNvSpPr>
            <a:spLocks noGrp="1"/>
          </p:cNvSpPr>
          <p:nvPr>
            <p:ph idx="1"/>
          </p:nvPr>
        </p:nvSpPr>
        <p:spPr/>
        <p:txBody>
          <a:bodyPr>
            <a:normAutofit/>
          </a:bodyPr>
          <a:lstStyle/>
          <a:p>
            <a:r>
              <a:rPr lang="en-US" sz="1800" dirty="0"/>
              <a:t>If the patient develops an allergic reaction during observation, the physician/provider will evaluate and treat the reaction. </a:t>
            </a:r>
          </a:p>
          <a:p>
            <a:r>
              <a:rPr lang="en-US" sz="1800" dirty="0"/>
              <a:t>If reaction is consistent with anaphylaxis, administer epinephrine (0.3 mg for patients &gt;25 kg and 0.15 mg for patients ≤25 kg) intramuscularly via epinephrine auto-injector </a:t>
            </a:r>
          </a:p>
          <a:p>
            <a:r>
              <a:rPr lang="en-US" sz="1800" dirty="0"/>
              <a:t>Consider transfer the patient to the facility’s higher level of care for urgent or emergent treatment and observation pending reaction severity. </a:t>
            </a:r>
          </a:p>
          <a:p>
            <a:r>
              <a:rPr lang="en-US" sz="1800" dirty="0"/>
              <a:t>Document encounter and code for procedure visit with E/M code 99212-92215 “Established Patient Visit” with 25 modifier and CPT 95076 “Ingestion Challenge Test, Initial 120 minutes”.</a:t>
            </a:r>
          </a:p>
        </p:txBody>
      </p:sp>
    </p:spTree>
    <p:extLst>
      <p:ext uri="{BB962C8B-B14F-4D97-AF65-F5344CB8AC3E}">
        <p14:creationId xmlns:p14="http://schemas.microsoft.com/office/powerpoint/2010/main" val="133888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370F24-8300-1BD5-7E90-38DE0151E5AB}"/>
              </a:ext>
            </a:extLst>
          </p:cNvPr>
          <p:cNvPicPr>
            <a:picLocks noChangeAspect="1"/>
          </p:cNvPicPr>
          <p:nvPr/>
        </p:nvPicPr>
        <p:blipFill>
          <a:blip r:embed="rId2" cstate="print">
            <a:extLst>
              <a:ext uri="{28A0092B-C50C-407E-A947-70E740481C1C}">
                <a14:useLocalDpi xmlns:a14="http://schemas.microsoft.com/office/drawing/2010/main" val="0"/>
              </a:ext>
            </a:extLst>
          </a:blip>
          <a:srcRect b="47533"/>
          <a:stretch/>
        </p:blipFill>
        <p:spPr>
          <a:xfrm>
            <a:off x="801467" y="205979"/>
            <a:ext cx="3028267" cy="4220941"/>
          </a:xfrm>
          <a:prstGeom prst="rect">
            <a:avLst/>
          </a:prstGeom>
        </p:spPr>
      </p:pic>
      <p:pic>
        <p:nvPicPr>
          <p:cNvPr id="6" name="Picture 5">
            <a:extLst>
              <a:ext uri="{FF2B5EF4-FFF2-40B4-BE49-F238E27FC236}">
                <a16:creationId xmlns:a16="http://schemas.microsoft.com/office/drawing/2014/main" id="{D9E922D6-BDD5-42FF-D6D0-9CFC651AAE22}"/>
              </a:ext>
            </a:extLst>
          </p:cNvPr>
          <p:cNvPicPr>
            <a:picLocks noChangeAspect="1"/>
          </p:cNvPicPr>
          <p:nvPr/>
        </p:nvPicPr>
        <p:blipFill>
          <a:blip r:embed="rId2" cstate="print">
            <a:extLst>
              <a:ext uri="{28A0092B-C50C-407E-A947-70E740481C1C}">
                <a14:useLocalDpi xmlns:a14="http://schemas.microsoft.com/office/drawing/2010/main" val="0"/>
              </a:ext>
            </a:extLst>
          </a:blip>
          <a:srcRect t="52614"/>
          <a:stretch/>
        </p:blipFill>
        <p:spPr>
          <a:xfrm>
            <a:off x="3829734" y="392452"/>
            <a:ext cx="3204845" cy="4034468"/>
          </a:xfrm>
          <a:prstGeom prst="rect">
            <a:avLst/>
          </a:prstGeom>
        </p:spPr>
      </p:pic>
      <p:sp>
        <p:nvSpPr>
          <p:cNvPr id="7" name="Rectangle 6">
            <a:extLst>
              <a:ext uri="{FF2B5EF4-FFF2-40B4-BE49-F238E27FC236}">
                <a16:creationId xmlns:a16="http://schemas.microsoft.com/office/drawing/2014/main" id="{BF633418-2301-0910-560D-6B566B160AE7}"/>
              </a:ext>
            </a:extLst>
          </p:cNvPr>
          <p:cNvSpPr/>
          <p:nvPr/>
        </p:nvSpPr>
        <p:spPr>
          <a:xfrm>
            <a:off x="1873389" y="1581462"/>
            <a:ext cx="929771" cy="1648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1100" dirty="0"/>
          </a:p>
        </p:txBody>
      </p:sp>
      <p:sp>
        <p:nvSpPr>
          <p:cNvPr id="8" name="Rectangle 7">
            <a:extLst>
              <a:ext uri="{FF2B5EF4-FFF2-40B4-BE49-F238E27FC236}">
                <a16:creationId xmlns:a16="http://schemas.microsoft.com/office/drawing/2014/main" id="{FDD9275E-A5AA-7D44-D230-0E6875E2980C}"/>
              </a:ext>
            </a:extLst>
          </p:cNvPr>
          <p:cNvSpPr/>
          <p:nvPr/>
        </p:nvSpPr>
        <p:spPr>
          <a:xfrm>
            <a:off x="4107114" y="1200152"/>
            <a:ext cx="929771" cy="1648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1100" dirty="0"/>
          </a:p>
        </p:txBody>
      </p:sp>
      <p:sp>
        <p:nvSpPr>
          <p:cNvPr id="9" name="Rectangle 8">
            <a:extLst>
              <a:ext uri="{FF2B5EF4-FFF2-40B4-BE49-F238E27FC236}">
                <a16:creationId xmlns:a16="http://schemas.microsoft.com/office/drawing/2014/main" id="{D55A4923-408A-F0A8-D308-F5E177115C14}"/>
              </a:ext>
            </a:extLst>
          </p:cNvPr>
          <p:cNvSpPr/>
          <p:nvPr/>
        </p:nvSpPr>
        <p:spPr>
          <a:xfrm>
            <a:off x="4954249" y="3972714"/>
            <a:ext cx="1006495" cy="1648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endParaRPr lang="en-US" sz="1100" dirty="0"/>
          </a:p>
        </p:txBody>
      </p:sp>
      <p:sp>
        <p:nvSpPr>
          <p:cNvPr id="5" name="object 6">
            <a:extLst>
              <a:ext uri="{FF2B5EF4-FFF2-40B4-BE49-F238E27FC236}">
                <a16:creationId xmlns:a16="http://schemas.microsoft.com/office/drawing/2014/main" id="{AB4D63A3-CC5B-0AC8-AED2-52BBE833D430}"/>
              </a:ext>
            </a:extLst>
          </p:cNvPr>
          <p:cNvSpPr txBox="1"/>
          <p:nvPr/>
        </p:nvSpPr>
        <p:spPr>
          <a:xfrm>
            <a:off x="2156604" y="4716859"/>
            <a:ext cx="3829667" cy="182742"/>
          </a:xfrm>
          <a:prstGeom prst="rect">
            <a:avLst/>
          </a:prstGeom>
        </p:spPr>
        <p:txBody>
          <a:bodyPr vert="horz" wrap="square" lIns="0" tIns="13335" rIns="0" bIns="0" rtlCol="0">
            <a:spAutoFit/>
          </a:bodyPr>
          <a:lstStyle/>
          <a:p>
            <a:pPr marL="12700">
              <a:lnSpc>
                <a:spcPct val="100000"/>
              </a:lnSpc>
              <a:spcBef>
                <a:spcPts val="105"/>
              </a:spcBef>
            </a:pPr>
            <a:r>
              <a:rPr lang="en-US" sz="1100" b="1" spc="-35" dirty="0">
                <a:latin typeface="Arial" panose="020B0604020202020204" pitchFamily="34" charset="0"/>
                <a:cs typeface="Arial" panose="020B0604020202020204" pitchFamily="34" charset="0"/>
              </a:rPr>
              <a:t>Figure 2. Low-risk direct oral amoxicillin challenge pathway.</a:t>
            </a:r>
            <a:endParaRPr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633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Low-risk Penicillin </a:t>
            </a:r>
            <a:r>
              <a:rPr lang="en-US" dirty="0" err="1"/>
              <a:t>Delabeling</a:t>
            </a:r>
            <a:r>
              <a:rPr lang="en-US" dirty="0"/>
              <a:t> Clinic Resources</a:t>
            </a:r>
          </a:p>
        </p:txBody>
      </p:sp>
    </p:spTree>
    <p:extLst>
      <p:ext uri="{BB962C8B-B14F-4D97-AF65-F5344CB8AC3E}">
        <p14:creationId xmlns:p14="http://schemas.microsoft.com/office/powerpoint/2010/main" val="127141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E0B1-4F62-5DE2-0723-280252190DAC}"/>
              </a:ext>
            </a:extLst>
          </p:cNvPr>
          <p:cNvSpPr>
            <a:spLocks noGrp="1"/>
          </p:cNvSpPr>
          <p:nvPr>
            <p:ph type="title"/>
          </p:nvPr>
        </p:nvSpPr>
        <p:spPr/>
        <p:txBody>
          <a:bodyPr/>
          <a:lstStyle/>
          <a:p>
            <a:r>
              <a:rPr lang="en-US" dirty="0"/>
              <a:t>Target Patient Population</a:t>
            </a:r>
          </a:p>
        </p:txBody>
      </p:sp>
      <p:sp>
        <p:nvSpPr>
          <p:cNvPr id="3" name="Content Placeholder 2">
            <a:extLst>
              <a:ext uri="{FF2B5EF4-FFF2-40B4-BE49-F238E27FC236}">
                <a16:creationId xmlns:a16="http://schemas.microsoft.com/office/drawing/2014/main" id="{868F1492-50B8-372D-8B32-EF6E3DD24BE3}"/>
              </a:ext>
            </a:extLst>
          </p:cNvPr>
          <p:cNvSpPr>
            <a:spLocks noGrp="1"/>
          </p:cNvSpPr>
          <p:nvPr>
            <p:ph idx="1"/>
          </p:nvPr>
        </p:nvSpPr>
        <p:spPr/>
        <p:txBody>
          <a:bodyPr/>
          <a:lstStyle/>
          <a:p>
            <a:r>
              <a:rPr lang="en-US" dirty="0"/>
              <a:t>All patients empaneled in:</a:t>
            </a:r>
          </a:p>
          <a:p>
            <a:endParaRPr lang="en-US" dirty="0"/>
          </a:p>
          <a:p>
            <a:r>
              <a:rPr lang="en-US" dirty="0"/>
              <a:t>Pediatrics</a:t>
            </a:r>
          </a:p>
          <a:p>
            <a:r>
              <a:rPr lang="en-US" dirty="0"/>
              <a:t>Internal Medicine</a:t>
            </a:r>
          </a:p>
          <a:p>
            <a:r>
              <a:rPr lang="en-US" dirty="0"/>
              <a:t>Family Medicine</a:t>
            </a:r>
          </a:p>
          <a:p>
            <a:r>
              <a:rPr lang="en-US" dirty="0"/>
              <a:t>OB/GYN</a:t>
            </a:r>
          </a:p>
          <a:p>
            <a:pPr lvl="1"/>
            <a:r>
              <a:rPr lang="en-US" dirty="0"/>
              <a:t>Pregnant women with low-risk symptoms. </a:t>
            </a:r>
          </a:p>
          <a:p>
            <a:pPr lvl="1"/>
            <a:r>
              <a:rPr lang="en-US" dirty="0"/>
              <a:t>If moderate symptoms, penicillin skin testing should be done in the third trimester by an allergy specialist. </a:t>
            </a:r>
          </a:p>
          <a:p>
            <a:pPr lvl="1"/>
            <a:r>
              <a:rPr lang="en-US" dirty="0"/>
              <a:t>If allergy history includes anaphylaxis or a severe cutaneous adverse reaction, penicillin allergy evaluation is not recommended in pregnancy.</a:t>
            </a:r>
          </a:p>
        </p:txBody>
      </p:sp>
    </p:spTree>
    <p:extLst>
      <p:ext uri="{BB962C8B-B14F-4D97-AF65-F5344CB8AC3E}">
        <p14:creationId xmlns:p14="http://schemas.microsoft.com/office/powerpoint/2010/main" val="399552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12BA-AC7D-F6F4-8304-68D89085FDB9}"/>
              </a:ext>
            </a:extLst>
          </p:cNvPr>
          <p:cNvSpPr>
            <a:spLocks noGrp="1"/>
          </p:cNvSpPr>
          <p:nvPr>
            <p:ph type="title"/>
          </p:nvPr>
        </p:nvSpPr>
        <p:spPr/>
        <p:txBody>
          <a:bodyPr/>
          <a:lstStyle/>
          <a:p>
            <a:r>
              <a:rPr lang="en-US" dirty="0"/>
              <a:t>Roles and Responsibilities</a:t>
            </a:r>
          </a:p>
        </p:txBody>
      </p:sp>
      <p:sp>
        <p:nvSpPr>
          <p:cNvPr id="3" name="Content Placeholder 2">
            <a:extLst>
              <a:ext uri="{FF2B5EF4-FFF2-40B4-BE49-F238E27FC236}">
                <a16:creationId xmlns:a16="http://schemas.microsoft.com/office/drawing/2014/main" id="{E45A6099-9B9C-6A7C-5C9D-28F416D05C32}"/>
              </a:ext>
            </a:extLst>
          </p:cNvPr>
          <p:cNvSpPr>
            <a:spLocks noGrp="1"/>
          </p:cNvSpPr>
          <p:nvPr>
            <p:ph idx="1"/>
          </p:nvPr>
        </p:nvSpPr>
        <p:spPr/>
        <p:txBody>
          <a:bodyPr>
            <a:normAutofit/>
          </a:bodyPr>
          <a:lstStyle/>
          <a:p>
            <a:r>
              <a:rPr lang="en-US" dirty="0"/>
              <a:t>Physicians/providers: </a:t>
            </a:r>
          </a:p>
          <a:p>
            <a:pPr lvl="1"/>
            <a:r>
              <a:rPr lang="en-US" dirty="0"/>
              <a:t>Ensure familiarity with protocols. Perform and supervise penicillin allergy evaluation and low-risk penicillin allergy </a:t>
            </a:r>
            <a:r>
              <a:rPr lang="en-US" dirty="0" err="1"/>
              <a:t>delabeling</a:t>
            </a:r>
            <a:r>
              <a:rPr lang="en-US" dirty="0"/>
              <a:t>. Communicate deviations from protocol and safety concerns resulting from implementation of chosen protocol with clinic leadership. </a:t>
            </a:r>
          </a:p>
          <a:p>
            <a:endParaRPr lang="en-US" dirty="0"/>
          </a:p>
          <a:p>
            <a:r>
              <a:rPr lang="en-US" dirty="0"/>
              <a:t>Nursing: </a:t>
            </a:r>
          </a:p>
          <a:p>
            <a:pPr lvl="1"/>
            <a:r>
              <a:rPr lang="en-US" dirty="0"/>
              <a:t>Maintain familiarity with this protocol. Obtain medications required for direct oral challenge procedure and supervise patients completing direct oral challenges in accordance with chosen protocol.</a:t>
            </a:r>
          </a:p>
          <a:p>
            <a:endParaRPr lang="en-US" dirty="0"/>
          </a:p>
          <a:p>
            <a:r>
              <a:rPr lang="en-US" dirty="0"/>
              <a:t>Pharmacists: </a:t>
            </a:r>
          </a:p>
          <a:p>
            <a:pPr lvl="1"/>
            <a:r>
              <a:rPr lang="en-US" dirty="0"/>
              <a:t>Maintain familiarity with this protocol. Stock and provide medications required for direct oral challenge procedure. Ensure medications are dosed correctly, labeled, and non-expired. </a:t>
            </a:r>
          </a:p>
        </p:txBody>
      </p:sp>
    </p:spTree>
    <p:extLst>
      <p:ext uri="{BB962C8B-B14F-4D97-AF65-F5344CB8AC3E}">
        <p14:creationId xmlns:p14="http://schemas.microsoft.com/office/powerpoint/2010/main" val="182484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2195F-F31A-152B-3DB1-BABA66369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259F5-AC1E-2B36-DF48-DDE199EC40A6}"/>
              </a:ext>
            </a:extLst>
          </p:cNvPr>
          <p:cNvSpPr>
            <a:spLocks noGrp="1"/>
          </p:cNvSpPr>
          <p:nvPr>
            <p:ph type="title"/>
          </p:nvPr>
        </p:nvSpPr>
        <p:spPr/>
        <p:txBody>
          <a:bodyPr/>
          <a:lstStyle/>
          <a:p>
            <a:r>
              <a:rPr lang="en-US" dirty="0"/>
              <a:t>Roles and Responsibilities</a:t>
            </a:r>
          </a:p>
        </p:txBody>
      </p:sp>
      <p:sp>
        <p:nvSpPr>
          <p:cNvPr id="3" name="Content Placeholder 2">
            <a:extLst>
              <a:ext uri="{FF2B5EF4-FFF2-40B4-BE49-F238E27FC236}">
                <a16:creationId xmlns:a16="http://schemas.microsoft.com/office/drawing/2014/main" id="{2C4FAEEB-89E7-5823-2061-BD5829DB08D8}"/>
              </a:ext>
            </a:extLst>
          </p:cNvPr>
          <p:cNvSpPr>
            <a:spLocks noGrp="1"/>
          </p:cNvSpPr>
          <p:nvPr>
            <p:ph idx="1"/>
          </p:nvPr>
        </p:nvSpPr>
        <p:spPr/>
        <p:txBody>
          <a:bodyPr>
            <a:normAutofit/>
          </a:bodyPr>
          <a:lstStyle/>
          <a:p>
            <a:r>
              <a:rPr lang="en-US" dirty="0"/>
              <a:t>Medical Assistants: </a:t>
            </a:r>
          </a:p>
          <a:p>
            <a:pPr lvl="1"/>
            <a:r>
              <a:rPr lang="en-US" dirty="0"/>
              <a:t>Maintain familiarity with this chosen protocol. Identify patients with penicillin allergy label during clinic screening and distribute low risk penicillin allergy screening tool to patients with instructions to complete while awaiting clinic visit. Obtain medications required for direct oral challenge procedure and supervise patients completing direct oral challenges.</a:t>
            </a:r>
          </a:p>
          <a:p>
            <a:endParaRPr lang="en-US" dirty="0"/>
          </a:p>
          <a:p>
            <a:r>
              <a:rPr lang="en-US" dirty="0"/>
              <a:t>Front Desk Staff: </a:t>
            </a:r>
          </a:p>
          <a:p>
            <a:pPr lvl="1"/>
            <a:r>
              <a:rPr lang="en-US" dirty="0"/>
              <a:t>Maintain familiarity with chosen clinic protocol. Assist with scheduling low risk patients for procedure clinic visits for direct oral challenge for penicillin allergy </a:t>
            </a:r>
            <a:r>
              <a:rPr lang="en-US" dirty="0" err="1"/>
              <a:t>delabeling</a:t>
            </a:r>
            <a:r>
              <a:rPr lang="en-US" dirty="0"/>
              <a:t> and provide patients with pre-procedure instructions sheet. </a:t>
            </a:r>
          </a:p>
          <a:p>
            <a:endParaRPr lang="en-US" dirty="0"/>
          </a:p>
        </p:txBody>
      </p:sp>
    </p:spTree>
    <p:extLst>
      <p:ext uri="{BB962C8B-B14F-4D97-AF65-F5344CB8AC3E}">
        <p14:creationId xmlns:p14="http://schemas.microsoft.com/office/powerpoint/2010/main" val="2231421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30D1-6B91-2C4D-A7D9-69B7E0A7FBF1}"/>
              </a:ext>
            </a:extLst>
          </p:cNvPr>
          <p:cNvSpPr>
            <a:spLocks noGrp="1"/>
          </p:cNvSpPr>
          <p:nvPr>
            <p:ph type="title"/>
          </p:nvPr>
        </p:nvSpPr>
        <p:spPr/>
        <p:txBody>
          <a:bodyPr/>
          <a:lstStyle/>
          <a:p>
            <a:r>
              <a:rPr lang="en-US" dirty="0"/>
              <a:t>Medications Required for </a:t>
            </a:r>
            <a:r>
              <a:rPr lang="en-US" dirty="0" err="1"/>
              <a:t>Delabeling</a:t>
            </a:r>
            <a:endParaRPr lang="en-US" dirty="0"/>
          </a:p>
        </p:txBody>
      </p:sp>
      <p:sp>
        <p:nvSpPr>
          <p:cNvPr id="3" name="Content Placeholder 2">
            <a:extLst>
              <a:ext uri="{FF2B5EF4-FFF2-40B4-BE49-F238E27FC236}">
                <a16:creationId xmlns:a16="http://schemas.microsoft.com/office/drawing/2014/main" id="{F5C22B00-76BB-C028-4260-C45AE9C1B99A}"/>
              </a:ext>
            </a:extLst>
          </p:cNvPr>
          <p:cNvSpPr>
            <a:spLocks noGrp="1"/>
          </p:cNvSpPr>
          <p:nvPr>
            <p:ph idx="1"/>
          </p:nvPr>
        </p:nvSpPr>
        <p:spPr/>
        <p:txBody>
          <a:bodyPr/>
          <a:lstStyle/>
          <a:p>
            <a:r>
              <a:rPr lang="en-US" dirty="0"/>
              <a:t>Amoxicillin 250 mg tablets (for adults) and 5 mL of 250mg/5mL stock liquid solution (for children) that will be used for direct oral challenge.</a:t>
            </a:r>
          </a:p>
          <a:p>
            <a:endParaRPr lang="en-US" dirty="0"/>
          </a:p>
          <a:p>
            <a:r>
              <a:rPr lang="en-US" dirty="0"/>
              <a:t>At least two non-expired epinephrine autoinjector sets (0.15 mg and 0.3 mg) for treatment of allergic reactions (0.3 mg for patients &gt;25 kg and 0.15 mg for patients ≤25 kg).</a:t>
            </a:r>
          </a:p>
          <a:p>
            <a:pPr lvl="1"/>
            <a:r>
              <a:rPr lang="en-US" sz="1600" dirty="0"/>
              <a:t>Alternatively, can have two non-expired </a:t>
            </a:r>
            <a:r>
              <a:rPr lang="en-US" sz="1600" dirty="0" err="1"/>
              <a:t>Neffy</a:t>
            </a:r>
            <a:r>
              <a:rPr lang="en-US" sz="1600" dirty="0"/>
              <a:t> sets (1 mg and 2 mg) for treatment of allergic reactions (</a:t>
            </a:r>
            <a:r>
              <a:rPr lang="en-US" sz="1600" dirty="0" err="1"/>
              <a:t>Neffy</a:t>
            </a:r>
            <a:r>
              <a:rPr lang="en-US" sz="1600" dirty="0"/>
              <a:t> 1 mg for those ≥ 4 years weighing 33 </a:t>
            </a:r>
            <a:r>
              <a:rPr lang="en-US" sz="1600" dirty="0" err="1"/>
              <a:t>lbs</a:t>
            </a:r>
            <a:r>
              <a:rPr lang="en-US" sz="1600" dirty="0"/>
              <a:t> to &lt;66 </a:t>
            </a:r>
            <a:r>
              <a:rPr lang="en-US" sz="1600" dirty="0" err="1"/>
              <a:t>lbs</a:t>
            </a:r>
            <a:r>
              <a:rPr lang="en-US" sz="1600" dirty="0"/>
              <a:t> and </a:t>
            </a:r>
            <a:r>
              <a:rPr lang="en-US" sz="1600" dirty="0" err="1"/>
              <a:t>Neffy</a:t>
            </a:r>
            <a:r>
              <a:rPr lang="en-US" sz="1600" dirty="0"/>
              <a:t> 2 mg for those ≥ 4 years who weigh ≥66 </a:t>
            </a:r>
            <a:r>
              <a:rPr lang="en-US" sz="1600" dirty="0" err="1"/>
              <a:t>lbs</a:t>
            </a:r>
            <a:r>
              <a:rPr lang="en-US" sz="1600" dirty="0"/>
              <a:t>).</a:t>
            </a:r>
          </a:p>
          <a:p>
            <a:endParaRPr lang="en-US" dirty="0"/>
          </a:p>
        </p:txBody>
      </p:sp>
    </p:spTree>
    <p:extLst>
      <p:ext uri="{BB962C8B-B14F-4D97-AF65-F5344CB8AC3E}">
        <p14:creationId xmlns:p14="http://schemas.microsoft.com/office/powerpoint/2010/main" val="4228916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True Penicillin Allergy- What Next?</a:t>
            </a:r>
          </a:p>
        </p:txBody>
      </p:sp>
    </p:spTree>
    <p:extLst>
      <p:ext uri="{BB962C8B-B14F-4D97-AF65-F5344CB8AC3E}">
        <p14:creationId xmlns:p14="http://schemas.microsoft.com/office/powerpoint/2010/main" val="261418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Penicillin Allergy Label: </a:t>
            </a:r>
            <a:br>
              <a:rPr lang="en-US" dirty="0"/>
            </a:br>
            <a:r>
              <a:rPr lang="en-US" dirty="0"/>
              <a:t>&gt;32 Million in US and counting</a:t>
            </a:r>
          </a:p>
        </p:txBody>
      </p:sp>
      <p:grpSp>
        <p:nvGrpSpPr>
          <p:cNvPr id="18" name="object 4">
            <a:extLst>
              <a:ext uri="{FF2B5EF4-FFF2-40B4-BE49-F238E27FC236}">
                <a16:creationId xmlns:a16="http://schemas.microsoft.com/office/drawing/2014/main" id="{9E9A4170-22F4-28BF-D952-27D1FFF30038}"/>
              </a:ext>
            </a:extLst>
          </p:cNvPr>
          <p:cNvGrpSpPr/>
          <p:nvPr/>
        </p:nvGrpSpPr>
        <p:grpSpPr>
          <a:xfrm>
            <a:off x="1750102" y="1233578"/>
            <a:ext cx="5643796" cy="2896212"/>
            <a:chOff x="1713357" y="1661541"/>
            <a:chExt cx="8362950" cy="4410075"/>
          </a:xfrm>
        </p:grpSpPr>
        <p:pic>
          <p:nvPicPr>
            <p:cNvPr id="19" name="object 5">
              <a:extLst>
                <a:ext uri="{FF2B5EF4-FFF2-40B4-BE49-F238E27FC236}">
                  <a16:creationId xmlns:a16="http://schemas.microsoft.com/office/drawing/2014/main" id="{14B4A7D7-13D8-2065-4697-C0DDBDCEE89E}"/>
                </a:ext>
              </a:extLst>
            </p:cNvPr>
            <p:cNvPicPr/>
            <p:nvPr/>
          </p:nvPicPr>
          <p:blipFill>
            <a:blip r:embed="rId2" cstate="print"/>
            <a:stretch>
              <a:fillRect/>
            </a:stretch>
          </p:blipFill>
          <p:spPr>
            <a:xfrm>
              <a:off x="1741932" y="1690116"/>
              <a:ext cx="8305799" cy="4352531"/>
            </a:xfrm>
            <a:prstGeom prst="rect">
              <a:avLst/>
            </a:prstGeom>
          </p:spPr>
        </p:pic>
        <p:sp>
          <p:nvSpPr>
            <p:cNvPr id="20" name="object 6">
              <a:extLst>
                <a:ext uri="{FF2B5EF4-FFF2-40B4-BE49-F238E27FC236}">
                  <a16:creationId xmlns:a16="http://schemas.microsoft.com/office/drawing/2014/main" id="{F8751DFC-5B8B-EDE6-28AD-24839E9193FB}"/>
                </a:ext>
              </a:extLst>
            </p:cNvPr>
            <p:cNvSpPr/>
            <p:nvPr/>
          </p:nvSpPr>
          <p:spPr>
            <a:xfrm>
              <a:off x="1727644" y="1675828"/>
              <a:ext cx="8334375" cy="4381500"/>
            </a:xfrm>
            <a:custGeom>
              <a:avLst/>
              <a:gdLst/>
              <a:ahLst/>
              <a:cxnLst/>
              <a:rect l="l" t="t" r="r" b="b"/>
              <a:pathLst>
                <a:path w="8334375" h="4381500">
                  <a:moveTo>
                    <a:pt x="0" y="0"/>
                  </a:moveTo>
                  <a:lnTo>
                    <a:pt x="8334375" y="0"/>
                  </a:lnTo>
                  <a:lnTo>
                    <a:pt x="8334375" y="4381119"/>
                  </a:lnTo>
                  <a:lnTo>
                    <a:pt x="0" y="4381119"/>
                  </a:lnTo>
                  <a:lnTo>
                    <a:pt x="0" y="0"/>
                  </a:lnTo>
                  <a:close/>
                </a:path>
              </a:pathLst>
            </a:custGeom>
            <a:ln w="28575">
              <a:solidFill>
                <a:srgbClr val="7E7E7E"/>
              </a:solidFill>
            </a:ln>
          </p:spPr>
          <p:txBody>
            <a:bodyPr wrap="square" lIns="0" tIns="0" rIns="0" bIns="0" rtlCol="0"/>
            <a:lstStyle/>
            <a:p>
              <a:endParaRPr/>
            </a:p>
          </p:txBody>
        </p:sp>
      </p:grpSp>
    </p:spTree>
    <p:extLst>
      <p:ext uri="{BB962C8B-B14F-4D97-AF65-F5344CB8AC3E}">
        <p14:creationId xmlns:p14="http://schemas.microsoft.com/office/powerpoint/2010/main" val="3365917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7892-971E-1708-AB1A-866400B042B1}"/>
              </a:ext>
            </a:extLst>
          </p:cNvPr>
          <p:cNvSpPr>
            <a:spLocks noGrp="1"/>
          </p:cNvSpPr>
          <p:nvPr>
            <p:ph type="title"/>
          </p:nvPr>
        </p:nvSpPr>
        <p:spPr/>
        <p:txBody>
          <a:bodyPr/>
          <a:lstStyle/>
          <a:p>
            <a:r>
              <a:rPr lang="en-US" dirty="0"/>
              <a:t>Practice Parameter Update: Penicillin Allergy</a:t>
            </a:r>
          </a:p>
        </p:txBody>
      </p:sp>
      <p:graphicFrame>
        <p:nvGraphicFramePr>
          <p:cNvPr id="4" name="object 4">
            <a:extLst>
              <a:ext uri="{FF2B5EF4-FFF2-40B4-BE49-F238E27FC236}">
                <a16:creationId xmlns:a16="http://schemas.microsoft.com/office/drawing/2014/main" id="{26A175EC-0CB5-6F11-CD5C-A4AD199D3A67}"/>
              </a:ext>
            </a:extLst>
          </p:cNvPr>
          <p:cNvGraphicFramePr>
            <a:graphicFrameLocks noGrp="1"/>
          </p:cNvGraphicFramePr>
          <p:nvPr>
            <p:extLst>
              <p:ext uri="{D42A27DB-BD31-4B8C-83A1-F6EECF244321}">
                <p14:modId xmlns:p14="http://schemas.microsoft.com/office/powerpoint/2010/main" val="1846967297"/>
              </p:ext>
            </p:extLst>
          </p:nvPr>
        </p:nvGraphicFramePr>
        <p:xfrm>
          <a:off x="209550" y="1120140"/>
          <a:ext cx="8724900" cy="2959100"/>
        </p:xfrm>
        <a:graphic>
          <a:graphicData uri="http://schemas.openxmlformats.org/drawingml/2006/table">
            <a:tbl>
              <a:tblPr firstRow="1" bandRow="1">
                <a:tableStyleId>{2D5ABB26-0587-4C30-8999-92F81FD0307C}</a:tableStyleId>
              </a:tblPr>
              <a:tblGrid>
                <a:gridCol w="3455545">
                  <a:extLst>
                    <a:ext uri="{9D8B030D-6E8A-4147-A177-3AD203B41FA5}">
                      <a16:colId xmlns:a16="http://schemas.microsoft.com/office/drawing/2014/main" val="20000"/>
                    </a:ext>
                  </a:extLst>
                </a:gridCol>
                <a:gridCol w="2709035">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548640">
                <a:tc>
                  <a:txBody>
                    <a:bodyPr/>
                    <a:lstStyle/>
                    <a:p>
                      <a:pPr marL="635" algn="ctr">
                        <a:lnSpc>
                          <a:spcPts val="1880"/>
                        </a:lnSpc>
                      </a:pPr>
                      <a:r>
                        <a:rPr sz="1400" b="1" dirty="0">
                          <a:latin typeface="Arial"/>
                          <a:cs typeface="Arial"/>
                        </a:rPr>
                        <a:t>Consensus</a:t>
                      </a:r>
                      <a:r>
                        <a:rPr sz="1400" b="1" spc="-5" dirty="0">
                          <a:latin typeface="Arial"/>
                          <a:cs typeface="Arial"/>
                        </a:rPr>
                        <a:t> </a:t>
                      </a:r>
                      <a:r>
                        <a:rPr sz="1400" b="1" dirty="0">
                          <a:latin typeface="Arial"/>
                          <a:cs typeface="Arial"/>
                        </a:rPr>
                        <a:t>Based</a:t>
                      </a:r>
                      <a:r>
                        <a:rPr sz="1400" b="1" spc="-10" dirty="0">
                          <a:latin typeface="Arial"/>
                          <a:cs typeface="Arial"/>
                        </a:rPr>
                        <a:t> Statement</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tc>
                  <a:txBody>
                    <a:bodyPr/>
                    <a:lstStyle/>
                    <a:p>
                      <a:pPr marL="384175" marR="378460" indent="307340" algn="ctr">
                        <a:lnSpc>
                          <a:spcPts val="1920"/>
                        </a:lnSpc>
                      </a:pPr>
                      <a:r>
                        <a:rPr sz="1400" b="1" dirty="0">
                          <a:latin typeface="Arial"/>
                          <a:cs typeface="Arial"/>
                        </a:rPr>
                        <a:t>Strength</a:t>
                      </a:r>
                      <a:r>
                        <a:rPr lang="en-US" sz="1400" b="1" spc="-50" dirty="0">
                          <a:latin typeface="Arial"/>
                          <a:cs typeface="Arial"/>
                        </a:rPr>
                        <a:t> </a:t>
                      </a:r>
                      <a:r>
                        <a:rPr lang="en-US" sz="1400" b="1" spc="-25" dirty="0">
                          <a:latin typeface="Arial"/>
                          <a:cs typeface="Arial"/>
                        </a:rPr>
                        <a:t>o</a:t>
                      </a:r>
                      <a:r>
                        <a:rPr sz="1400" b="1" spc="-25" dirty="0">
                          <a:latin typeface="Arial"/>
                          <a:cs typeface="Arial"/>
                        </a:rPr>
                        <a:t>f</a:t>
                      </a:r>
                      <a:r>
                        <a:rPr lang="en-US" sz="1400" b="1" spc="-25" dirty="0">
                          <a:latin typeface="Arial"/>
                          <a:cs typeface="Arial"/>
                        </a:rPr>
                        <a:t> </a:t>
                      </a:r>
                      <a:r>
                        <a:rPr sz="1400" b="1" spc="-10" dirty="0">
                          <a:latin typeface="Arial"/>
                          <a:cs typeface="Arial"/>
                        </a:rPr>
                        <a:t>Recommendation</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tc>
                  <a:txBody>
                    <a:bodyPr/>
                    <a:lstStyle/>
                    <a:p>
                      <a:pPr marL="544195" marR="414655" indent="-121920" algn="ctr">
                        <a:lnSpc>
                          <a:spcPts val="1920"/>
                        </a:lnSpc>
                      </a:pPr>
                      <a:r>
                        <a:rPr sz="1400" b="1" dirty="0">
                          <a:latin typeface="Arial"/>
                          <a:cs typeface="Arial"/>
                        </a:rPr>
                        <a:t>Certainty</a:t>
                      </a:r>
                      <a:r>
                        <a:rPr sz="1400" b="1" spc="-40" dirty="0">
                          <a:latin typeface="Arial"/>
                          <a:cs typeface="Arial"/>
                        </a:rPr>
                        <a:t> </a:t>
                      </a:r>
                      <a:r>
                        <a:rPr sz="1400" b="1" spc="-25" dirty="0">
                          <a:latin typeface="Arial"/>
                          <a:cs typeface="Arial"/>
                        </a:rPr>
                        <a:t>of </a:t>
                      </a:r>
                      <a:r>
                        <a:rPr sz="1400" b="1" spc="-10" dirty="0">
                          <a:latin typeface="Arial"/>
                          <a:cs typeface="Arial"/>
                        </a:rPr>
                        <a:t>Evidence</a:t>
                      </a:r>
                      <a:endParaRPr sz="1400" dirty="0">
                        <a:latin typeface="Arial"/>
                        <a:cs typeface="Arial"/>
                      </a:endParaRPr>
                    </a:p>
                  </a:txBody>
                  <a:tcPr marL="0" marR="0" marT="0" marB="0">
                    <a:lnL w="12700">
                      <a:solidFill>
                        <a:srgbClr val="007380"/>
                      </a:solidFill>
                      <a:prstDash val="solid"/>
                    </a:lnL>
                    <a:lnR w="12700">
                      <a:solidFill>
                        <a:srgbClr val="007380"/>
                      </a:solidFill>
                      <a:prstDash val="solid"/>
                    </a:lnR>
                    <a:lnT w="12700">
                      <a:solidFill>
                        <a:srgbClr val="007380"/>
                      </a:solidFill>
                      <a:prstDash val="solid"/>
                    </a:lnT>
                    <a:lnB w="28575">
                      <a:solidFill>
                        <a:srgbClr val="007380"/>
                      </a:solidFill>
                      <a:prstDash val="solid"/>
                    </a:lnB>
                  </a:tcPr>
                </a:tc>
                <a:extLst>
                  <a:ext uri="{0D108BD9-81ED-4DB2-BD59-A6C34878D82A}">
                    <a16:rowId xmlns:a16="http://schemas.microsoft.com/office/drawing/2014/main" val="10000"/>
                  </a:ext>
                </a:extLst>
              </a:tr>
              <a:tr h="1493520">
                <a:tc>
                  <a:txBody>
                    <a:bodyPr/>
                    <a:lstStyle/>
                    <a:p>
                      <a:pPr marL="50800" marR="91440" algn="ctr">
                        <a:lnSpc>
                          <a:spcPct val="100000"/>
                        </a:lnSpc>
                        <a:spcBef>
                          <a:spcPts val="1040"/>
                        </a:spcBef>
                      </a:pPr>
                      <a:r>
                        <a:rPr lang="en-US" sz="1200" b="0" dirty="0">
                          <a:solidFill>
                            <a:schemeClr val="tx1"/>
                          </a:solidFill>
                          <a:latin typeface="Arial"/>
                          <a:cs typeface="Arial"/>
                        </a:rPr>
                        <a:t>We suggest that for patients with an </a:t>
                      </a:r>
                      <a:r>
                        <a:rPr lang="en-US" sz="1200" b="1" dirty="0">
                          <a:solidFill>
                            <a:srgbClr val="FF0000"/>
                          </a:solidFill>
                          <a:latin typeface="Arial"/>
                          <a:cs typeface="Arial"/>
                        </a:rPr>
                        <a:t>unverified non-anaphylactic penicillin allergy, a cephalosporin can be administered without testing or additional precautions.</a:t>
                      </a:r>
                    </a:p>
                  </a:txBody>
                  <a:tcPr marL="0" marR="0" marT="13208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tc>
                  <a:txBody>
                    <a:bodyPr/>
                    <a:lstStyle/>
                    <a:p>
                      <a:pPr algn="ctr">
                        <a:lnSpc>
                          <a:spcPct val="100000"/>
                        </a:lnSpc>
                      </a:pPr>
                      <a:endParaRPr sz="1200" dirty="0">
                        <a:latin typeface="Times New Roman"/>
                        <a:cs typeface="Times New Roman"/>
                      </a:endParaRPr>
                    </a:p>
                    <a:p>
                      <a:pPr algn="ctr">
                        <a:lnSpc>
                          <a:spcPct val="100000"/>
                        </a:lnSpc>
                        <a:spcBef>
                          <a:spcPts val="1200"/>
                        </a:spcBef>
                      </a:pPr>
                      <a:endParaRPr sz="1200" dirty="0">
                        <a:latin typeface="Times New Roman"/>
                        <a:cs typeface="Times New Roman"/>
                      </a:endParaRPr>
                    </a:p>
                    <a:p>
                      <a:pPr algn="ctr">
                        <a:lnSpc>
                          <a:spcPct val="100000"/>
                        </a:lnSpc>
                      </a:pPr>
                      <a:r>
                        <a:rPr lang="en-US" sz="1200" b="1" spc="-10" dirty="0">
                          <a:latin typeface="Arial"/>
                          <a:cs typeface="Arial"/>
                        </a:rPr>
                        <a:t>Conditional</a:t>
                      </a:r>
                      <a:endParaRPr sz="1200" dirty="0">
                        <a:latin typeface="Arial"/>
                        <a:cs typeface="Arial"/>
                      </a:endParaRPr>
                    </a:p>
                  </a:txBody>
                  <a:tcPr marL="0" marR="0" marT="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tc>
                  <a:txBody>
                    <a:bodyPr/>
                    <a:lstStyle/>
                    <a:p>
                      <a:pPr algn="ctr">
                        <a:lnSpc>
                          <a:spcPct val="100000"/>
                        </a:lnSpc>
                      </a:pPr>
                      <a:endParaRPr sz="1200" dirty="0">
                        <a:latin typeface="Times New Roman"/>
                        <a:cs typeface="Times New Roman"/>
                      </a:endParaRPr>
                    </a:p>
                    <a:p>
                      <a:pPr algn="ctr">
                        <a:lnSpc>
                          <a:spcPct val="100000"/>
                        </a:lnSpc>
                        <a:spcBef>
                          <a:spcPts val="1200"/>
                        </a:spcBef>
                      </a:pPr>
                      <a:endParaRPr sz="1200" dirty="0">
                        <a:latin typeface="Times New Roman"/>
                        <a:cs typeface="Times New Roman"/>
                      </a:endParaRPr>
                    </a:p>
                    <a:p>
                      <a:pPr algn="ctr">
                        <a:lnSpc>
                          <a:spcPct val="100000"/>
                        </a:lnSpc>
                      </a:pPr>
                      <a:r>
                        <a:rPr sz="1200" b="1" spc="-10" dirty="0">
                          <a:latin typeface="Arial"/>
                          <a:cs typeface="Arial"/>
                        </a:rPr>
                        <a:t>Moderate</a:t>
                      </a:r>
                      <a:endParaRPr sz="1200" dirty="0">
                        <a:latin typeface="Arial"/>
                        <a:cs typeface="Arial"/>
                      </a:endParaRPr>
                    </a:p>
                  </a:txBody>
                  <a:tcPr marL="0" marR="0" marT="0" marB="0">
                    <a:lnL w="12700">
                      <a:solidFill>
                        <a:srgbClr val="007380"/>
                      </a:solidFill>
                      <a:prstDash val="solid"/>
                    </a:lnL>
                    <a:lnR w="12700">
                      <a:solidFill>
                        <a:srgbClr val="007380"/>
                      </a:solidFill>
                      <a:prstDash val="solid"/>
                    </a:lnR>
                    <a:lnT w="28575">
                      <a:solidFill>
                        <a:srgbClr val="007380"/>
                      </a:solidFill>
                      <a:prstDash val="solid"/>
                    </a:lnT>
                    <a:lnB w="12700">
                      <a:solidFill>
                        <a:srgbClr val="007380"/>
                      </a:solidFill>
                      <a:prstDash val="solid"/>
                    </a:lnB>
                    <a:solidFill>
                      <a:srgbClr val="007380">
                        <a:alpha val="19999"/>
                      </a:srgbClr>
                    </a:solidFill>
                  </a:tcPr>
                </a:tc>
                <a:extLst>
                  <a:ext uri="{0D108BD9-81ED-4DB2-BD59-A6C34878D82A}">
                    <a16:rowId xmlns:a16="http://schemas.microsoft.com/office/drawing/2014/main" val="10001"/>
                  </a:ext>
                </a:extLst>
              </a:tr>
              <a:tr h="868680">
                <a:tc>
                  <a:txBody>
                    <a:bodyPr/>
                    <a:lstStyle/>
                    <a:p>
                      <a:pPr marL="50800" marR="332105" algn="ctr">
                        <a:lnSpc>
                          <a:spcPct val="100000"/>
                        </a:lnSpc>
                        <a:spcBef>
                          <a:spcPts val="1460"/>
                        </a:spcBef>
                      </a:pPr>
                      <a:r>
                        <a:rPr lang="en-US" sz="1200" dirty="0">
                          <a:latin typeface="Arial"/>
                          <a:cs typeface="Arial"/>
                        </a:rPr>
                        <a:t>We suggest that for patients with </a:t>
                      </a:r>
                      <a:r>
                        <a:rPr lang="en-US" sz="1200" b="1" dirty="0">
                          <a:solidFill>
                            <a:srgbClr val="FF0000"/>
                          </a:solidFill>
                          <a:latin typeface="Arial"/>
                          <a:cs typeface="Arial"/>
                        </a:rPr>
                        <a:t>a history of anaphylaxis to penicillin, a non-cross- reactive cephalosporin can be administered without prior testing.</a:t>
                      </a:r>
                    </a:p>
                  </a:txBody>
                  <a:tcPr marL="0" marR="0" marT="18542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tc>
                  <a:txBody>
                    <a:bodyPr/>
                    <a:lstStyle/>
                    <a:p>
                      <a:pPr algn="ctr">
                        <a:lnSpc>
                          <a:spcPct val="100000"/>
                        </a:lnSpc>
                        <a:spcBef>
                          <a:spcPts val="580"/>
                        </a:spcBef>
                      </a:pPr>
                      <a:endParaRPr sz="1200" dirty="0">
                        <a:latin typeface="Times New Roman"/>
                        <a:cs typeface="Times New Roman"/>
                      </a:endParaRPr>
                    </a:p>
                    <a:p>
                      <a:pPr algn="ctr">
                        <a:lnSpc>
                          <a:spcPct val="100000"/>
                        </a:lnSpc>
                      </a:pPr>
                      <a:r>
                        <a:rPr sz="1200" b="1" spc="-10" dirty="0">
                          <a:latin typeface="Arial"/>
                          <a:cs typeface="Arial"/>
                        </a:rPr>
                        <a:t>Conditional</a:t>
                      </a:r>
                      <a:endParaRPr sz="1200" dirty="0">
                        <a:latin typeface="Arial"/>
                        <a:cs typeface="Arial"/>
                      </a:endParaRPr>
                    </a:p>
                  </a:txBody>
                  <a:tcPr marL="0" marR="0" marT="7366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tc>
                  <a:txBody>
                    <a:bodyPr/>
                    <a:lstStyle/>
                    <a:p>
                      <a:pPr algn="ctr">
                        <a:lnSpc>
                          <a:spcPct val="100000"/>
                        </a:lnSpc>
                        <a:spcBef>
                          <a:spcPts val="580"/>
                        </a:spcBef>
                      </a:pPr>
                      <a:endParaRPr sz="1200" dirty="0">
                        <a:latin typeface="Times New Roman"/>
                        <a:cs typeface="Times New Roman"/>
                      </a:endParaRPr>
                    </a:p>
                    <a:p>
                      <a:pPr algn="ctr">
                        <a:lnSpc>
                          <a:spcPct val="100000"/>
                        </a:lnSpc>
                      </a:pPr>
                      <a:r>
                        <a:rPr lang="en-US" sz="1200" b="1" spc="-25" dirty="0">
                          <a:latin typeface="Arial"/>
                          <a:cs typeface="Arial"/>
                        </a:rPr>
                        <a:t>Moderate</a:t>
                      </a:r>
                      <a:endParaRPr sz="1200" dirty="0">
                        <a:latin typeface="Arial"/>
                        <a:cs typeface="Arial"/>
                      </a:endParaRPr>
                    </a:p>
                  </a:txBody>
                  <a:tcPr marL="0" marR="0" marT="73660" marB="0">
                    <a:lnL w="12700">
                      <a:solidFill>
                        <a:srgbClr val="007380"/>
                      </a:solidFill>
                      <a:prstDash val="solid"/>
                    </a:lnL>
                    <a:lnR w="12700">
                      <a:solidFill>
                        <a:srgbClr val="007380"/>
                      </a:solidFill>
                      <a:prstDash val="solid"/>
                    </a:lnR>
                    <a:lnT w="12700">
                      <a:solidFill>
                        <a:srgbClr val="007380"/>
                      </a:solidFill>
                      <a:prstDash val="solid"/>
                    </a:lnT>
                    <a:lnB w="12700">
                      <a:solidFill>
                        <a:srgbClr val="007380"/>
                      </a:solidFill>
                      <a:prstDash val="solid"/>
                    </a:lnB>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E7CE0057-C461-0AE5-C39F-F055992F9B53}"/>
              </a:ext>
            </a:extLst>
          </p:cNvPr>
          <p:cNvSpPr txBox="1"/>
          <p:nvPr/>
        </p:nvSpPr>
        <p:spPr>
          <a:xfrm>
            <a:off x="333214" y="4656491"/>
            <a:ext cx="6196161" cy="276999"/>
          </a:xfrm>
          <a:prstGeom prst="rect">
            <a:avLst/>
          </a:prstGeom>
          <a:noFill/>
        </p:spPr>
        <p:txBody>
          <a:bodyPr wrap="square" lIns="91440" tIns="45720" rIns="91440" bIns="45720" rtlCol="0" anchor="t">
            <a:spAutoFit/>
          </a:bodyPr>
          <a:lstStyle/>
          <a:p>
            <a:pPr lvl="1" algn="r">
              <a:defRPr/>
            </a:pPr>
            <a:r>
              <a:rPr kumimoji="0" lang="en-US" sz="1200" b="0" i="0" u="none" strike="noStrike" kern="1200" cap="none" spc="0" normalizeH="0" baseline="0" noProof="0" dirty="0">
                <a:ln>
                  <a:noFill/>
                </a:ln>
                <a:effectLst/>
                <a:uLnTx/>
                <a:uFillTx/>
                <a:latin typeface="Arial"/>
                <a:cs typeface="Arial"/>
              </a:rPr>
              <a:t>Khan DA, et al.</a:t>
            </a:r>
            <a:r>
              <a:rPr lang="en-US" sz="1200" dirty="0">
                <a:latin typeface="Arial"/>
                <a:cs typeface="Arial"/>
              </a:rPr>
              <a:t> </a:t>
            </a:r>
            <a:r>
              <a:rPr kumimoji="0" lang="en-US" sz="1200" b="0" i="0" u="none" strike="noStrike" kern="1200" cap="none" spc="0" normalizeH="0" baseline="0" noProof="0" dirty="0">
                <a:ln>
                  <a:noFill/>
                </a:ln>
                <a:effectLst/>
                <a:uLnTx/>
                <a:uFillTx/>
                <a:latin typeface="Arial"/>
                <a:cs typeface="Arial"/>
              </a:rPr>
              <a:t> </a:t>
            </a:r>
            <a:r>
              <a:rPr lang="en-US" sz="1200" b="0" i="0" dirty="0">
                <a:effectLst/>
                <a:latin typeface="Arial"/>
                <a:cs typeface="Arial"/>
              </a:rPr>
              <a:t>J Allergy Clin Immunol. 2022 Dec;150(6):1333-1393. </a:t>
            </a:r>
            <a:endParaRPr lang="en-US" sz="12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2794565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58D1A-6339-206C-0F3F-9934256BD9BC}"/>
              </a:ext>
            </a:extLst>
          </p:cNvPr>
          <p:cNvSpPr>
            <a:spLocks noGrp="1"/>
          </p:cNvSpPr>
          <p:nvPr>
            <p:ph idx="1"/>
          </p:nvPr>
        </p:nvSpPr>
        <p:spPr>
          <a:xfrm>
            <a:off x="5124218" y="2548670"/>
            <a:ext cx="3562582" cy="1738097"/>
          </a:xfrm>
        </p:spPr>
        <p:txBody>
          <a:bodyPr>
            <a:normAutofit/>
          </a:bodyPr>
          <a:lstStyle/>
          <a:p>
            <a:r>
              <a:rPr lang="en-US" sz="1200" dirty="0"/>
              <a:t>Immediate allergic reactions to cephalosporins are based primarily on side chain.</a:t>
            </a:r>
          </a:p>
          <a:p>
            <a:r>
              <a:rPr lang="en-US" sz="1200" dirty="0"/>
              <a:t>&lt;2% risk of reaction to a cephalosporin with penicillin allergy.</a:t>
            </a:r>
          </a:p>
          <a:p>
            <a:r>
              <a:rPr lang="en-US" sz="1200" dirty="0"/>
              <a:t>Cefazolin and 3rd-5th generation cephalosporins are safe even in patients with confirmed penicillin allergy.</a:t>
            </a:r>
          </a:p>
        </p:txBody>
      </p:sp>
      <p:sp>
        <p:nvSpPr>
          <p:cNvPr id="6" name="TextBox 5">
            <a:extLst>
              <a:ext uri="{FF2B5EF4-FFF2-40B4-BE49-F238E27FC236}">
                <a16:creationId xmlns:a16="http://schemas.microsoft.com/office/drawing/2014/main" id="{D6B60DDF-9EE8-2479-FBE7-5624E5E4D048}"/>
              </a:ext>
            </a:extLst>
          </p:cNvPr>
          <p:cNvSpPr txBox="1"/>
          <p:nvPr/>
        </p:nvSpPr>
        <p:spPr>
          <a:xfrm>
            <a:off x="333214" y="4656491"/>
            <a:ext cx="6196161" cy="276999"/>
          </a:xfrm>
          <a:prstGeom prst="rect">
            <a:avLst/>
          </a:prstGeom>
          <a:noFill/>
        </p:spPr>
        <p:txBody>
          <a:bodyPr wrap="square" lIns="91440" tIns="45720" rIns="91440" bIns="45720" rtlCol="0" anchor="t">
            <a:spAutoFit/>
          </a:bodyPr>
          <a:lstStyle/>
          <a:p>
            <a:pPr lvl="1" algn="r">
              <a:defRPr/>
            </a:pPr>
            <a:r>
              <a:rPr kumimoji="0" lang="en-US" sz="1200" b="0" i="0" u="none" strike="noStrike" kern="1200" cap="none" spc="0" normalizeH="0" baseline="0" noProof="0" dirty="0">
                <a:ln>
                  <a:noFill/>
                </a:ln>
                <a:effectLst/>
                <a:uLnTx/>
                <a:uFillTx/>
                <a:latin typeface="Arial"/>
                <a:cs typeface="Arial"/>
              </a:rPr>
              <a:t>Khan DA, et al.</a:t>
            </a:r>
            <a:r>
              <a:rPr lang="en-US" sz="1200" dirty="0">
                <a:latin typeface="Arial"/>
                <a:cs typeface="Arial"/>
              </a:rPr>
              <a:t> </a:t>
            </a:r>
            <a:r>
              <a:rPr kumimoji="0" lang="en-US" sz="1200" b="0" i="0" u="none" strike="noStrike" kern="1200" cap="none" spc="0" normalizeH="0" baseline="0" noProof="0" dirty="0">
                <a:ln>
                  <a:noFill/>
                </a:ln>
                <a:effectLst/>
                <a:uLnTx/>
                <a:uFillTx/>
                <a:latin typeface="Arial"/>
                <a:cs typeface="Arial"/>
              </a:rPr>
              <a:t> </a:t>
            </a:r>
            <a:r>
              <a:rPr lang="en-US" sz="1200" b="0" i="0" dirty="0">
                <a:effectLst/>
                <a:latin typeface="Arial"/>
                <a:cs typeface="Arial"/>
              </a:rPr>
              <a:t>J Allergy Clin Immunol. 2022 Dec;150(6):1333-1393. </a:t>
            </a:r>
            <a:endParaRPr lang="en-US" sz="1200" b="0" i="0" u="none" strike="noStrike" kern="1200" cap="none" spc="0" normalizeH="0" baseline="0" noProof="0" dirty="0">
              <a:ln>
                <a:noFill/>
              </a:ln>
              <a:effectLst/>
              <a:uLnTx/>
              <a:uFillTx/>
              <a:latin typeface="Arial"/>
              <a:cs typeface="Arial"/>
            </a:endParaRPr>
          </a:p>
        </p:txBody>
      </p:sp>
      <p:pic>
        <p:nvPicPr>
          <p:cNvPr id="8" name="Picture 7" descr="Diagram&#10;&#10;AI-generated content may be incorrect.">
            <a:extLst>
              <a:ext uri="{FF2B5EF4-FFF2-40B4-BE49-F238E27FC236}">
                <a16:creationId xmlns:a16="http://schemas.microsoft.com/office/drawing/2014/main" id="{E55DC4D8-1F8A-C060-7ADC-74C2D32D5B32}"/>
              </a:ext>
            </a:extLst>
          </p:cNvPr>
          <p:cNvPicPr>
            <a:picLocks noChangeAspect="1"/>
          </p:cNvPicPr>
          <p:nvPr/>
        </p:nvPicPr>
        <p:blipFill>
          <a:blip r:embed="rId2"/>
          <a:stretch>
            <a:fillRect/>
          </a:stretch>
        </p:blipFill>
        <p:spPr>
          <a:xfrm>
            <a:off x="5124219" y="764499"/>
            <a:ext cx="3562581" cy="1510123"/>
          </a:xfrm>
          <a:prstGeom prst="rect">
            <a:avLst/>
          </a:prstGeom>
        </p:spPr>
      </p:pic>
      <p:pic>
        <p:nvPicPr>
          <p:cNvPr id="11" name="Picture 10" descr="Chart, scatter chart&#10;&#10;AI-generated content may be incorrect.">
            <a:extLst>
              <a:ext uri="{FF2B5EF4-FFF2-40B4-BE49-F238E27FC236}">
                <a16:creationId xmlns:a16="http://schemas.microsoft.com/office/drawing/2014/main" id="{E26E7FE1-84E1-4BDE-ED19-D66B62827815}"/>
              </a:ext>
            </a:extLst>
          </p:cNvPr>
          <p:cNvPicPr>
            <a:picLocks noChangeAspect="1"/>
          </p:cNvPicPr>
          <p:nvPr/>
        </p:nvPicPr>
        <p:blipFill>
          <a:blip r:embed="rId3"/>
          <a:stretch>
            <a:fillRect/>
          </a:stretch>
        </p:blipFill>
        <p:spPr>
          <a:xfrm>
            <a:off x="810102" y="386137"/>
            <a:ext cx="3961216" cy="3992864"/>
          </a:xfrm>
          <a:prstGeom prst="rect">
            <a:avLst/>
          </a:prstGeom>
        </p:spPr>
      </p:pic>
    </p:spTree>
    <p:extLst>
      <p:ext uri="{BB962C8B-B14F-4D97-AF65-F5344CB8AC3E}">
        <p14:creationId xmlns:p14="http://schemas.microsoft.com/office/powerpoint/2010/main" val="39881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942F-EBD9-8277-389A-02EB5B4DD124}"/>
              </a:ext>
            </a:extLst>
          </p:cNvPr>
          <p:cNvSpPr>
            <a:spLocks noGrp="1"/>
          </p:cNvSpPr>
          <p:nvPr>
            <p:ph type="title"/>
          </p:nvPr>
        </p:nvSpPr>
        <p:spPr/>
        <p:txBody>
          <a:bodyPr/>
          <a:lstStyle/>
          <a:p>
            <a:r>
              <a:rPr lang="en-US" dirty="0"/>
              <a:t>Penicillin Desensitization</a:t>
            </a:r>
          </a:p>
        </p:txBody>
      </p:sp>
      <p:sp>
        <p:nvSpPr>
          <p:cNvPr id="3" name="Content Placeholder 2">
            <a:extLst>
              <a:ext uri="{FF2B5EF4-FFF2-40B4-BE49-F238E27FC236}">
                <a16:creationId xmlns:a16="http://schemas.microsoft.com/office/drawing/2014/main" id="{651BFC06-91B8-1728-9D51-3A3259C6B0F4}"/>
              </a:ext>
            </a:extLst>
          </p:cNvPr>
          <p:cNvSpPr>
            <a:spLocks noGrp="1"/>
          </p:cNvSpPr>
          <p:nvPr>
            <p:ph idx="1"/>
          </p:nvPr>
        </p:nvSpPr>
        <p:spPr/>
        <p:txBody>
          <a:bodyPr>
            <a:normAutofit lnSpcReduction="10000"/>
          </a:bodyPr>
          <a:lstStyle/>
          <a:p>
            <a:r>
              <a:rPr lang="en-US" dirty="0"/>
              <a:t>Desensitization is performed when patient has confirmed penicillin allergy and there is </a:t>
            </a:r>
            <a:r>
              <a:rPr lang="en-US" b="1" dirty="0"/>
              <a:t>NO ACCEPTABLE TREATMENT ALTERNATIVE</a:t>
            </a:r>
          </a:p>
          <a:p>
            <a:pPr lvl="1"/>
            <a:r>
              <a:rPr lang="en-US" sz="1600" dirty="0"/>
              <a:t>An example can be a pregnant women with syphilis or someone with tertiary neurosyphilis</a:t>
            </a:r>
          </a:p>
          <a:p>
            <a:r>
              <a:rPr lang="en-US" dirty="0"/>
              <a:t>Desensitization must be performed under supervision/consult with a trained allergist</a:t>
            </a:r>
          </a:p>
          <a:p>
            <a:r>
              <a:rPr lang="en-US" dirty="0"/>
              <a:t>Desensitization induces a </a:t>
            </a:r>
            <a:r>
              <a:rPr lang="en-US" b="1" dirty="0"/>
              <a:t>TEMPORARY TOLERANCE</a:t>
            </a:r>
            <a:r>
              <a:rPr lang="en-US" dirty="0"/>
              <a:t>,</a:t>
            </a:r>
            <a:r>
              <a:rPr lang="en-US" b="1" dirty="0"/>
              <a:t> </a:t>
            </a:r>
            <a:r>
              <a:rPr lang="en-US" dirty="0"/>
              <a:t>and those patients still maintain there underlying penicillin allergy</a:t>
            </a:r>
          </a:p>
          <a:p>
            <a:r>
              <a:rPr lang="en-US" dirty="0"/>
              <a:t>Temporary effects that last for at least two dosing intervals, after which desensitization needs to be repeated</a:t>
            </a:r>
          </a:p>
          <a:p>
            <a:r>
              <a:rPr lang="en-US" dirty="0"/>
              <a:t>DO NOT perform desensitization on patients with history of serum sickness, SJS.TEN, and DRESS.</a:t>
            </a:r>
          </a:p>
        </p:txBody>
      </p:sp>
      <p:sp>
        <p:nvSpPr>
          <p:cNvPr id="4" name="TextBox 3">
            <a:extLst>
              <a:ext uri="{FF2B5EF4-FFF2-40B4-BE49-F238E27FC236}">
                <a16:creationId xmlns:a16="http://schemas.microsoft.com/office/drawing/2014/main" id="{471B92BE-7BF6-3550-902C-D4908F96BFD1}"/>
              </a:ext>
            </a:extLst>
          </p:cNvPr>
          <p:cNvSpPr txBox="1"/>
          <p:nvPr/>
        </p:nvSpPr>
        <p:spPr>
          <a:xfrm>
            <a:off x="333214" y="4656491"/>
            <a:ext cx="6196161" cy="276999"/>
          </a:xfrm>
          <a:prstGeom prst="rect">
            <a:avLst/>
          </a:prstGeom>
          <a:noFill/>
        </p:spPr>
        <p:txBody>
          <a:bodyPr wrap="square" lIns="91440" tIns="45720" rIns="91440" bIns="45720" rtlCol="0" anchor="t">
            <a:spAutoFit/>
          </a:bodyPr>
          <a:lstStyle/>
          <a:p>
            <a:pPr lvl="1" algn="r">
              <a:defRPr/>
            </a:pPr>
            <a:r>
              <a:rPr lang="en-US" sz="1200" dirty="0">
                <a:latin typeface="Arial"/>
                <a:cs typeface="Arial"/>
              </a:rPr>
              <a:t>Castells.</a:t>
            </a:r>
            <a:r>
              <a:rPr kumimoji="0" lang="en-US" sz="1200" b="0" i="0" u="none" strike="noStrike" kern="1200" cap="none" spc="0" normalizeH="0" baseline="0" noProof="0" dirty="0">
                <a:ln>
                  <a:noFill/>
                </a:ln>
                <a:effectLst/>
                <a:uLnTx/>
                <a:uFillTx/>
                <a:latin typeface="Arial"/>
                <a:cs typeface="Arial"/>
              </a:rPr>
              <a:t> </a:t>
            </a:r>
            <a:r>
              <a:rPr lang="en-US" sz="1200" b="0" i="0" dirty="0">
                <a:effectLst/>
                <a:latin typeface="Arial"/>
                <a:cs typeface="Arial"/>
              </a:rPr>
              <a:t>Immunol Allergy Clin North Am. 2009 Aug;29(3):585-606. </a:t>
            </a:r>
            <a:endParaRPr lang="en-US" sz="12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166218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698560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577-AD22-4B9A-7B0E-264B4F88B90B}"/>
              </a:ext>
            </a:extLst>
          </p:cNvPr>
          <p:cNvSpPr>
            <a:spLocks noGrp="1"/>
          </p:cNvSpPr>
          <p:nvPr>
            <p:ph type="title"/>
          </p:nvPr>
        </p:nvSpPr>
        <p:spPr/>
        <p:txBody>
          <a:bodyPr/>
          <a:lstStyle/>
          <a:p>
            <a:r>
              <a:rPr lang="en-US" dirty="0"/>
              <a:t>Penicillin Allergy Labels</a:t>
            </a:r>
          </a:p>
        </p:txBody>
      </p:sp>
      <p:sp>
        <p:nvSpPr>
          <p:cNvPr id="3" name="Content Placeholder 2">
            <a:extLst>
              <a:ext uri="{FF2B5EF4-FFF2-40B4-BE49-F238E27FC236}">
                <a16:creationId xmlns:a16="http://schemas.microsoft.com/office/drawing/2014/main" id="{5863516D-CE0D-0608-239D-35B5CB9CED95}"/>
              </a:ext>
            </a:extLst>
          </p:cNvPr>
          <p:cNvSpPr>
            <a:spLocks noGrp="1"/>
          </p:cNvSpPr>
          <p:nvPr>
            <p:ph idx="1"/>
          </p:nvPr>
        </p:nvSpPr>
        <p:spPr/>
        <p:txBody>
          <a:bodyPr/>
          <a:lstStyle/>
          <a:p>
            <a:r>
              <a:rPr lang="en-US" dirty="0"/>
              <a:t>Identify</a:t>
            </a:r>
          </a:p>
          <a:p>
            <a:r>
              <a:rPr lang="en-US" dirty="0"/>
              <a:t>Evaluate</a:t>
            </a:r>
          </a:p>
          <a:p>
            <a:pPr lvl="1"/>
            <a:r>
              <a:rPr lang="en-US" dirty="0"/>
              <a:t>Low-risk challenges in the primary care clinic</a:t>
            </a:r>
          </a:p>
          <a:p>
            <a:pPr lvl="1"/>
            <a:r>
              <a:rPr lang="en-US" dirty="0"/>
              <a:t>If not low-risk, refer to Allergy</a:t>
            </a:r>
          </a:p>
          <a:p>
            <a:r>
              <a:rPr lang="en-US" dirty="0"/>
              <a:t>Alternatives</a:t>
            </a:r>
          </a:p>
          <a:p>
            <a:pPr lvl="1"/>
            <a:r>
              <a:rPr lang="en-US" dirty="0"/>
              <a:t>If true penicillin allergy, patient can receive Cefazolin or 3rd-5th generation cephalosporins safely without additional testing.</a:t>
            </a:r>
          </a:p>
          <a:p>
            <a:pPr lvl="1"/>
            <a:r>
              <a:rPr lang="en-US" dirty="0"/>
              <a:t>Consider special circumstances and barriers</a:t>
            </a:r>
          </a:p>
          <a:p>
            <a:pPr lvl="1"/>
            <a:endParaRPr lang="en-US" dirty="0"/>
          </a:p>
        </p:txBody>
      </p:sp>
    </p:spTree>
    <p:extLst>
      <p:ext uri="{BB962C8B-B14F-4D97-AF65-F5344CB8AC3E}">
        <p14:creationId xmlns:p14="http://schemas.microsoft.com/office/powerpoint/2010/main" val="2194941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2" y="0"/>
            <a:ext cx="3675252" cy="1084977"/>
          </a:xfrm>
        </p:spPr>
        <p:txBody>
          <a:bodyPr/>
          <a:lstStyle/>
          <a:p>
            <a:r>
              <a:rPr lang="en-US" dirty="0"/>
              <a:t>Thank you!</a:t>
            </a:r>
          </a:p>
        </p:txBody>
      </p:sp>
      <p:sp>
        <p:nvSpPr>
          <p:cNvPr id="4" name="Subtitle 2"/>
          <p:cNvSpPr>
            <a:spLocks noGrp="1"/>
          </p:cNvSpPr>
          <p:nvPr>
            <p:ph type="subTitle" idx="1"/>
          </p:nvPr>
        </p:nvSpPr>
        <p:spPr>
          <a:xfrm>
            <a:off x="298623" y="1279496"/>
            <a:ext cx="3328087" cy="917687"/>
          </a:xfrm>
        </p:spPr>
        <p:txBody>
          <a:bodyPr>
            <a:noAutofit/>
          </a:bodyPr>
          <a:lstStyle/>
          <a:p>
            <a:r>
              <a:rPr lang="en-US" sz="1600" i="1" dirty="0"/>
              <a:t>This presentation was developed by the ACAAI Drug Allergy Committee. </a:t>
            </a:r>
          </a:p>
          <a:p>
            <a:endParaRPr lang="en-US" sz="1600" i="1" dirty="0"/>
          </a:p>
          <a:p>
            <a:r>
              <a:rPr lang="en-US" sz="1600" i="1" dirty="0"/>
              <a:t>We thank the following workgroup members for their contributions:</a:t>
            </a:r>
          </a:p>
          <a:p>
            <a:r>
              <a:rPr lang="en-US" sz="1600" i="1" dirty="0"/>
              <a:t>David Mari, DO</a:t>
            </a:r>
          </a:p>
          <a:p>
            <a:r>
              <a:rPr lang="en-US" sz="1600" i="1" dirty="0"/>
              <a:t>Prarthana Patel, MD</a:t>
            </a:r>
          </a:p>
          <a:p>
            <a:r>
              <a:rPr lang="en-US" sz="1600" i="1" dirty="0"/>
              <a:t>Shirley Jiang, MD</a:t>
            </a:r>
          </a:p>
        </p:txBody>
      </p:sp>
    </p:spTree>
    <p:extLst>
      <p:ext uri="{BB962C8B-B14F-4D97-AF65-F5344CB8AC3E}">
        <p14:creationId xmlns:p14="http://schemas.microsoft.com/office/powerpoint/2010/main" val="27965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8245-AC26-0F7D-9253-0B786B6E7A8F}"/>
              </a:ext>
            </a:extLst>
          </p:cNvPr>
          <p:cNvSpPr>
            <a:spLocks noGrp="1"/>
          </p:cNvSpPr>
          <p:nvPr>
            <p:ph type="title"/>
          </p:nvPr>
        </p:nvSpPr>
        <p:spPr/>
        <p:txBody>
          <a:bodyPr/>
          <a:lstStyle/>
          <a:p>
            <a:r>
              <a:rPr lang="en-US" dirty="0"/>
              <a:t>95% Are Not Truly Allergic</a:t>
            </a:r>
          </a:p>
        </p:txBody>
      </p:sp>
      <p:grpSp>
        <p:nvGrpSpPr>
          <p:cNvPr id="4" name="object 4">
            <a:extLst>
              <a:ext uri="{FF2B5EF4-FFF2-40B4-BE49-F238E27FC236}">
                <a16:creationId xmlns:a16="http://schemas.microsoft.com/office/drawing/2014/main" id="{0051B3F3-FB71-74A7-D132-476CD9D2B375}"/>
              </a:ext>
            </a:extLst>
          </p:cNvPr>
          <p:cNvGrpSpPr/>
          <p:nvPr/>
        </p:nvGrpSpPr>
        <p:grpSpPr>
          <a:xfrm>
            <a:off x="2474251" y="1063229"/>
            <a:ext cx="4195498" cy="3238948"/>
            <a:chOff x="2249423" y="1293875"/>
            <a:chExt cx="7580630" cy="5126990"/>
          </a:xfrm>
        </p:grpSpPr>
        <p:pic>
          <p:nvPicPr>
            <p:cNvPr id="5" name="object 5">
              <a:extLst>
                <a:ext uri="{FF2B5EF4-FFF2-40B4-BE49-F238E27FC236}">
                  <a16:creationId xmlns:a16="http://schemas.microsoft.com/office/drawing/2014/main" id="{BD73DB93-E673-C4ED-4B5D-E33564E19B53}"/>
                </a:ext>
              </a:extLst>
            </p:cNvPr>
            <p:cNvPicPr/>
            <p:nvPr/>
          </p:nvPicPr>
          <p:blipFill>
            <a:blip r:embed="rId2" cstate="print"/>
            <a:stretch>
              <a:fillRect/>
            </a:stretch>
          </p:blipFill>
          <p:spPr>
            <a:xfrm>
              <a:off x="2362199" y="1335023"/>
              <a:ext cx="7467600" cy="5085588"/>
            </a:xfrm>
            <a:prstGeom prst="rect">
              <a:avLst/>
            </a:prstGeom>
          </p:spPr>
        </p:pic>
        <p:sp>
          <p:nvSpPr>
            <p:cNvPr id="6" name="object 6">
              <a:extLst>
                <a:ext uri="{FF2B5EF4-FFF2-40B4-BE49-F238E27FC236}">
                  <a16:creationId xmlns:a16="http://schemas.microsoft.com/office/drawing/2014/main" id="{4F8DA3E1-2BCB-DDA2-2DD1-0D031E70698F}"/>
                </a:ext>
              </a:extLst>
            </p:cNvPr>
            <p:cNvSpPr/>
            <p:nvPr/>
          </p:nvSpPr>
          <p:spPr>
            <a:xfrm>
              <a:off x="2268473" y="1312925"/>
              <a:ext cx="7467600" cy="285115"/>
            </a:xfrm>
            <a:custGeom>
              <a:avLst/>
              <a:gdLst/>
              <a:ahLst/>
              <a:cxnLst/>
              <a:rect l="l" t="t" r="r" b="b"/>
              <a:pathLst>
                <a:path w="7467600" h="285115">
                  <a:moveTo>
                    <a:pt x="0" y="0"/>
                  </a:moveTo>
                  <a:lnTo>
                    <a:pt x="7467600" y="0"/>
                  </a:lnTo>
                  <a:lnTo>
                    <a:pt x="7467600" y="284988"/>
                  </a:lnTo>
                  <a:lnTo>
                    <a:pt x="0" y="284988"/>
                  </a:lnTo>
                  <a:lnTo>
                    <a:pt x="0" y="0"/>
                  </a:lnTo>
                  <a:close/>
                </a:path>
              </a:pathLst>
            </a:custGeom>
            <a:ln w="38100">
              <a:solidFill>
                <a:srgbClr val="C00000"/>
              </a:solidFill>
            </a:ln>
          </p:spPr>
          <p:txBody>
            <a:bodyPr wrap="square" lIns="0" tIns="0" rIns="0" bIns="0" rtlCol="0"/>
            <a:lstStyle/>
            <a:p>
              <a:endParaRPr/>
            </a:p>
          </p:txBody>
        </p:sp>
      </p:grpSp>
      <p:sp>
        <p:nvSpPr>
          <p:cNvPr id="7" name="object 3">
            <a:extLst>
              <a:ext uri="{FF2B5EF4-FFF2-40B4-BE49-F238E27FC236}">
                <a16:creationId xmlns:a16="http://schemas.microsoft.com/office/drawing/2014/main" id="{EBB685C9-0BC4-814E-9941-E3EC1DBD34D9}"/>
              </a:ext>
            </a:extLst>
          </p:cNvPr>
          <p:cNvSpPr txBox="1"/>
          <p:nvPr/>
        </p:nvSpPr>
        <p:spPr>
          <a:xfrm>
            <a:off x="2484794" y="4750831"/>
            <a:ext cx="3863540" cy="198131"/>
          </a:xfrm>
          <a:prstGeom prst="rect">
            <a:avLst/>
          </a:prstGeom>
        </p:spPr>
        <p:txBody>
          <a:bodyPr vert="horz" wrap="square" lIns="0" tIns="13335" rIns="0" bIns="0" rtlCol="0">
            <a:spAutoFit/>
          </a:bodyPr>
          <a:lstStyle/>
          <a:p>
            <a:pPr marL="12700">
              <a:lnSpc>
                <a:spcPct val="100000"/>
              </a:lnSpc>
              <a:spcBef>
                <a:spcPts val="105"/>
              </a:spcBef>
            </a:pPr>
            <a:r>
              <a:rPr lang="en-US" sz="1200" dirty="0">
                <a:latin typeface="Arial"/>
                <a:cs typeface="Arial"/>
              </a:rPr>
              <a:t>Sacco KA, et al. Allergy. 2017 Sep;72(9):1288-1296.</a:t>
            </a:r>
            <a:endParaRPr sz="1200" dirty="0">
              <a:latin typeface="Arial"/>
              <a:cs typeface="Arial"/>
            </a:endParaRPr>
          </a:p>
        </p:txBody>
      </p:sp>
    </p:spTree>
    <p:extLst>
      <p:ext uri="{BB962C8B-B14F-4D97-AF65-F5344CB8AC3E}">
        <p14:creationId xmlns:p14="http://schemas.microsoft.com/office/powerpoint/2010/main" val="308697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Why the “Allergy Label” Matters</a:t>
            </a:r>
          </a:p>
        </p:txBody>
      </p:sp>
      <p:sp>
        <p:nvSpPr>
          <p:cNvPr id="2" name="TextBox 1">
            <a:extLst>
              <a:ext uri="{FF2B5EF4-FFF2-40B4-BE49-F238E27FC236}">
                <a16:creationId xmlns:a16="http://schemas.microsoft.com/office/drawing/2014/main" id="{4EB6C342-C0B0-A452-E3EE-DE2099C0DFB3}"/>
              </a:ext>
            </a:extLst>
          </p:cNvPr>
          <p:cNvSpPr txBox="1"/>
          <p:nvPr/>
        </p:nvSpPr>
        <p:spPr>
          <a:xfrm>
            <a:off x="260392" y="4524506"/>
            <a:ext cx="6351144" cy="276999"/>
          </a:xfrm>
          <a:prstGeom prst="rect">
            <a:avLst/>
          </a:prstGeom>
          <a:noFill/>
        </p:spPr>
        <p:txBody>
          <a:bodyPr wrap="square" lIns="91440" tIns="45720" rIns="91440" bIns="45720" rtlCol="0" anchor="t">
            <a:spAutoFit/>
          </a:bodyPr>
          <a:lstStyle/>
          <a:p>
            <a:pPr algn="r"/>
            <a:r>
              <a:rPr lang="en-US" sz="1200" dirty="0" err="1">
                <a:latin typeface="Arial"/>
                <a:cs typeface="Arial"/>
              </a:rPr>
              <a:t>Staicu</a:t>
            </a:r>
            <a:r>
              <a:rPr lang="en-US" sz="1200" dirty="0">
                <a:latin typeface="Arial"/>
                <a:cs typeface="Arial"/>
              </a:rPr>
              <a:t> ML, et al. J Allergy Clin Immunol </a:t>
            </a:r>
            <a:r>
              <a:rPr lang="en-US" sz="1200" dirty="0" err="1">
                <a:latin typeface="Arial"/>
                <a:cs typeface="Arial"/>
              </a:rPr>
              <a:t>Pract</a:t>
            </a:r>
            <a:r>
              <a:rPr lang="en-US" sz="1200" dirty="0">
                <a:latin typeface="Arial"/>
                <a:cs typeface="Arial"/>
              </a:rPr>
              <a:t>. 2020 Oct;8(9):2858-2868.e16.</a:t>
            </a:r>
            <a:endParaRPr lang="en-US" sz="1200" dirty="0"/>
          </a:p>
        </p:txBody>
      </p:sp>
      <p:pic>
        <p:nvPicPr>
          <p:cNvPr id="3" name="Picture 1">
            <a:extLst>
              <a:ext uri="{FF2B5EF4-FFF2-40B4-BE49-F238E27FC236}">
                <a16:creationId xmlns:a16="http://schemas.microsoft.com/office/drawing/2014/main" id="{4E447439-3ACD-27AC-4C44-9EB70F40B1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6" t="704" r="886" b="-470"/>
          <a:stretch/>
        </p:blipFill>
        <p:spPr bwMode="auto">
          <a:xfrm>
            <a:off x="1287072" y="1063229"/>
            <a:ext cx="6101869" cy="28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01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021B-7E57-D4BE-C430-DF6A0B8E3D5D}"/>
              </a:ext>
            </a:extLst>
          </p:cNvPr>
          <p:cNvSpPr>
            <a:spLocks noGrp="1"/>
          </p:cNvSpPr>
          <p:nvPr>
            <p:ph type="title"/>
          </p:nvPr>
        </p:nvSpPr>
        <p:spPr/>
        <p:txBody>
          <a:bodyPr/>
          <a:lstStyle/>
          <a:p>
            <a:r>
              <a:rPr lang="en-US" dirty="0"/>
              <a:t>You Have Support!</a:t>
            </a:r>
          </a:p>
        </p:txBody>
      </p:sp>
      <p:pic>
        <p:nvPicPr>
          <p:cNvPr id="4" name="object 4">
            <a:extLst>
              <a:ext uri="{FF2B5EF4-FFF2-40B4-BE49-F238E27FC236}">
                <a16:creationId xmlns:a16="http://schemas.microsoft.com/office/drawing/2014/main" id="{8B0835F0-68A7-1EE3-D358-7E1AF2F52DC1}"/>
              </a:ext>
            </a:extLst>
          </p:cNvPr>
          <p:cNvPicPr/>
          <p:nvPr/>
        </p:nvPicPr>
        <p:blipFill>
          <a:blip r:embed="rId2" cstate="print"/>
          <a:stretch>
            <a:fillRect/>
          </a:stretch>
        </p:blipFill>
        <p:spPr>
          <a:xfrm>
            <a:off x="3753610" y="3259421"/>
            <a:ext cx="2438399" cy="751331"/>
          </a:xfrm>
          <a:prstGeom prst="rect">
            <a:avLst/>
          </a:prstGeom>
        </p:spPr>
      </p:pic>
      <p:pic>
        <p:nvPicPr>
          <p:cNvPr id="5" name="object 5">
            <a:extLst>
              <a:ext uri="{FF2B5EF4-FFF2-40B4-BE49-F238E27FC236}">
                <a16:creationId xmlns:a16="http://schemas.microsoft.com/office/drawing/2014/main" id="{EF5EDC2C-8F4E-31E8-A768-3DF189F50D2F}"/>
              </a:ext>
            </a:extLst>
          </p:cNvPr>
          <p:cNvPicPr/>
          <p:nvPr/>
        </p:nvPicPr>
        <p:blipFill>
          <a:blip r:embed="rId3" cstate="print"/>
          <a:stretch>
            <a:fillRect/>
          </a:stretch>
        </p:blipFill>
        <p:spPr>
          <a:xfrm>
            <a:off x="345493" y="1056340"/>
            <a:ext cx="3066275" cy="1844039"/>
          </a:xfrm>
          <a:prstGeom prst="rect">
            <a:avLst/>
          </a:prstGeom>
        </p:spPr>
      </p:pic>
      <p:pic>
        <p:nvPicPr>
          <p:cNvPr id="6" name="object 6">
            <a:extLst>
              <a:ext uri="{FF2B5EF4-FFF2-40B4-BE49-F238E27FC236}">
                <a16:creationId xmlns:a16="http://schemas.microsoft.com/office/drawing/2014/main" id="{B7E3D8B3-C9DE-0D7B-D378-C352FE73CBD6}"/>
              </a:ext>
            </a:extLst>
          </p:cNvPr>
          <p:cNvPicPr/>
          <p:nvPr/>
        </p:nvPicPr>
        <p:blipFill>
          <a:blip r:embed="rId4" cstate="print"/>
          <a:stretch>
            <a:fillRect/>
          </a:stretch>
        </p:blipFill>
        <p:spPr>
          <a:xfrm>
            <a:off x="3737170" y="1364949"/>
            <a:ext cx="1372885" cy="1226819"/>
          </a:xfrm>
          <a:prstGeom prst="rect">
            <a:avLst/>
          </a:prstGeom>
        </p:spPr>
      </p:pic>
      <p:pic>
        <p:nvPicPr>
          <p:cNvPr id="7" name="object 15">
            <a:extLst>
              <a:ext uri="{FF2B5EF4-FFF2-40B4-BE49-F238E27FC236}">
                <a16:creationId xmlns:a16="http://schemas.microsoft.com/office/drawing/2014/main" id="{C8700A46-14FA-0CAF-2C4F-0E9D7CBE56AD}"/>
              </a:ext>
            </a:extLst>
          </p:cNvPr>
          <p:cNvPicPr/>
          <p:nvPr/>
        </p:nvPicPr>
        <p:blipFill>
          <a:blip r:embed="rId5" cstate="print"/>
          <a:stretch>
            <a:fillRect/>
          </a:stretch>
        </p:blipFill>
        <p:spPr>
          <a:xfrm>
            <a:off x="5791918" y="1421496"/>
            <a:ext cx="1837931" cy="918972"/>
          </a:xfrm>
          <a:prstGeom prst="rect">
            <a:avLst/>
          </a:prstGeom>
        </p:spPr>
      </p:pic>
      <p:pic>
        <p:nvPicPr>
          <p:cNvPr id="8" name="object 16">
            <a:extLst>
              <a:ext uri="{FF2B5EF4-FFF2-40B4-BE49-F238E27FC236}">
                <a16:creationId xmlns:a16="http://schemas.microsoft.com/office/drawing/2014/main" id="{B6447EF0-5071-769A-0436-BC442A1E164F}"/>
              </a:ext>
            </a:extLst>
          </p:cNvPr>
          <p:cNvPicPr/>
          <p:nvPr/>
        </p:nvPicPr>
        <p:blipFill>
          <a:blip r:embed="rId6" cstate="print"/>
          <a:stretch>
            <a:fillRect/>
          </a:stretch>
        </p:blipFill>
        <p:spPr>
          <a:xfrm>
            <a:off x="689911" y="3259421"/>
            <a:ext cx="2377438" cy="822959"/>
          </a:xfrm>
          <a:prstGeom prst="rect">
            <a:avLst/>
          </a:prstGeom>
        </p:spPr>
      </p:pic>
      <p:pic>
        <p:nvPicPr>
          <p:cNvPr id="9" name="object 14">
            <a:extLst>
              <a:ext uri="{FF2B5EF4-FFF2-40B4-BE49-F238E27FC236}">
                <a16:creationId xmlns:a16="http://schemas.microsoft.com/office/drawing/2014/main" id="{F7F6DB79-7CFB-974E-56E9-DC5E0D1BA4F1}"/>
              </a:ext>
            </a:extLst>
          </p:cNvPr>
          <p:cNvPicPr/>
          <p:nvPr/>
        </p:nvPicPr>
        <p:blipFill>
          <a:blip r:embed="rId7" cstate="print"/>
          <a:stretch>
            <a:fillRect/>
          </a:stretch>
        </p:blipFill>
        <p:spPr>
          <a:xfrm>
            <a:off x="6533850" y="2674294"/>
            <a:ext cx="1920239" cy="1004315"/>
          </a:xfrm>
          <a:prstGeom prst="rect">
            <a:avLst/>
          </a:prstGeom>
        </p:spPr>
      </p:pic>
    </p:spTree>
    <p:extLst>
      <p:ext uri="{BB962C8B-B14F-4D97-AF65-F5344CB8AC3E}">
        <p14:creationId xmlns:p14="http://schemas.microsoft.com/office/powerpoint/2010/main" val="21482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410C-358C-2682-2D1A-62FA127AFF01}"/>
              </a:ext>
            </a:extLst>
          </p:cNvPr>
          <p:cNvSpPr>
            <a:spLocks noGrp="1"/>
          </p:cNvSpPr>
          <p:nvPr>
            <p:ph type="title"/>
          </p:nvPr>
        </p:nvSpPr>
        <p:spPr/>
        <p:txBody>
          <a:bodyPr/>
          <a:lstStyle/>
          <a:p>
            <a:r>
              <a:rPr lang="en-US" dirty="0"/>
              <a:t>Safety in Adult </a:t>
            </a:r>
            <a:r>
              <a:rPr lang="en-US" dirty="0" err="1"/>
              <a:t>Delabeling</a:t>
            </a:r>
            <a:r>
              <a:rPr lang="en-US" dirty="0"/>
              <a:t>: Meta Analysis</a:t>
            </a:r>
          </a:p>
        </p:txBody>
      </p:sp>
      <p:pic>
        <p:nvPicPr>
          <p:cNvPr id="5" name="Picture 4" descr="Table&#10;&#10;AI-generated content may be incorrect.">
            <a:extLst>
              <a:ext uri="{FF2B5EF4-FFF2-40B4-BE49-F238E27FC236}">
                <a16:creationId xmlns:a16="http://schemas.microsoft.com/office/drawing/2014/main" id="{26C87479-3CC3-1957-7231-BB5B55683D66}"/>
              </a:ext>
            </a:extLst>
          </p:cNvPr>
          <p:cNvPicPr>
            <a:picLocks noChangeAspect="1"/>
          </p:cNvPicPr>
          <p:nvPr/>
        </p:nvPicPr>
        <p:blipFill>
          <a:blip r:embed="rId3"/>
          <a:stretch>
            <a:fillRect/>
          </a:stretch>
        </p:blipFill>
        <p:spPr>
          <a:xfrm>
            <a:off x="1548350" y="1042774"/>
            <a:ext cx="6047300" cy="2850490"/>
          </a:xfrm>
          <a:prstGeom prst="rect">
            <a:avLst/>
          </a:prstGeom>
        </p:spPr>
      </p:pic>
      <p:sp>
        <p:nvSpPr>
          <p:cNvPr id="6" name="TextBox 5">
            <a:extLst>
              <a:ext uri="{FF2B5EF4-FFF2-40B4-BE49-F238E27FC236}">
                <a16:creationId xmlns:a16="http://schemas.microsoft.com/office/drawing/2014/main" id="{392BDB04-CC3E-90D1-1D20-99F92B1C1B5B}"/>
              </a:ext>
            </a:extLst>
          </p:cNvPr>
          <p:cNvSpPr txBox="1"/>
          <p:nvPr/>
        </p:nvSpPr>
        <p:spPr>
          <a:xfrm>
            <a:off x="1042671" y="4629744"/>
            <a:ext cx="5180202" cy="276999"/>
          </a:xfrm>
          <a:prstGeom prst="rect">
            <a:avLst/>
          </a:prstGeom>
          <a:noFill/>
        </p:spPr>
        <p:txBody>
          <a:bodyPr wrap="square" lIns="91440" tIns="45720" rIns="91440" bIns="45720" rtlCol="0" anchor="t">
            <a:spAutoFit/>
          </a:bodyPr>
          <a:lstStyle/>
          <a:p>
            <a:pPr algn="r"/>
            <a:r>
              <a:rPr lang="en-US" sz="1200" dirty="0" err="1">
                <a:latin typeface="Arial"/>
                <a:cs typeface="Arial"/>
              </a:rPr>
              <a:t>Stul</a:t>
            </a:r>
            <a:r>
              <a:rPr lang="en-US" sz="1200" dirty="0">
                <a:latin typeface="Arial"/>
                <a:cs typeface="Arial"/>
              </a:rPr>
              <a:t> F, et al. J Allergy Clin Immunol </a:t>
            </a:r>
            <a:r>
              <a:rPr lang="en-US" sz="1200" dirty="0" err="1">
                <a:latin typeface="Arial"/>
                <a:cs typeface="Arial"/>
              </a:rPr>
              <a:t>Pract</a:t>
            </a:r>
            <a:r>
              <a:rPr lang="en-US" sz="1200" dirty="0">
                <a:latin typeface="Arial"/>
                <a:cs typeface="Arial"/>
              </a:rPr>
              <a:t>. 2024 Sep;12:2415-26</a:t>
            </a:r>
            <a:endParaRPr lang="en-US" sz="1200" dirty="0"/>
          </a:p>
        </p:txBody>
      </p:sp>
      <p:sp>
        <p:nvSpPr>
          <p:cNvPr id="3" name="TextBox 2">
            <a:extLst>
              <a:ext uri="{FF2B5EF4-FFF2-40B4-BE49-F238E27FC236}">
                <a16:creationId xmlns:a16="http://schemas.microsoft.com/office/drawing/2014/main" id="{AF740F7E-5D32-19EA-C839-1984056D3C7F}"/>
              </a:ext>
            </a:extLst>
          </p:cNvPr>
          <p:cNvSpPr txBox="1"/>
          <p:nvPr/>
        </p:nvSpPr>
        <p:spPr>
          <a:xfrm>
            <a:off x="2757821" y="3879540"/>
            <a:ext cx="3628357" cy="338554"/>
          </a:xfrm>
          <a:prstGeom prst="rect">
            <a:avLst/>
          </a:prstGeom>
          <a:noFill/>
        </p:spPr>
        <p:txBody>
          <a:bodyPr wrap="square" lIns="91440" tIns="45720" rIns="91440" bIns="45720" rtlCol="0" anchor="t">
            <a:spAutoFit/>
          </a:bodyPr>
          <a:lstStyle/>
          <a:p>
            <a:r>
              <a:rPr lang="en-US" sz="1600" b="1" dirty="0">
                <a:solidFill>
                  <a:srgbClr val="FF0000"/>
                </a:solidFill>
              </a:rPr>
              <a:t>Successful </a:t>
            </a:r>
            <a:r>
              <a:rPr lang="en-US" sz="1600" b="1" dirty="0" err="1">
                <a:solidFill>
                  <a:srgbClr val="FF0000"/>
                </a:solidFill>
              </a:rPr>
              <a:t>delabeling</a:t>
            </a:r>
            <a:r>
              <a:rPr lang="en-US" sz="1600" b="1" dirty="0">
                <a:solidFill>
                  <a:srgbClr val="FF0000"/>
                </a:solidFill>
              </a:rPr>
              <a:t> rate of 97.13%</a:t>
            </a:r>
          </a:p>
        </p:txBody>
      </p:sp>
      <p:sp>
        <p:nvSpPr>
          <p:cNvPr id="4" name="Rectangle 3">
            <a:extLst>
              <a:ext uri="{FF2B5EF4-FFF2-40B4-BE49-F238E27FC236}">
                <a16:creationId xmlns:a16="http://schemas.microsoft.com/office/drawing/2014/main" id="{E44CA2B7-8079-8B16-9882-45A94D8AD942}"/>
              </a:ext>
            </a:extLst>
          </p:cNvPr>
          <p:cNvSpPr/>
          <p:nvPr/>
        </p:nvSpPr>
        <p:spPr>
          <a:xfrm>
            <a:off x="1647646" y="3357871"/>
            <a:ext cx="5805578" cy="2242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68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7E89-2DD5-9AF0-F789-50DDFAA65FA0}"/>
              </a:ext>
            </a:extLst>
          </p:cNvPr>
          <p:cNvSpPr>
            <a:spLocks noGrp="1"/>
          </p:cNvSpPr>
          <p:nvPr>
            <p:ph type="title"/>
          </p:nvPr>
        </p:nvSpPr>
        <p:spPr/>
        <p:txBody>
          <a:bodyPr/>
          <a:lstStyle/>
          <a:p>
            <a:r>
              <a:rPr lang="en-US" dirty="0"/>
              <a:t>Cost Savings</a:t>
            </a:r>
          </a:p>
        </p:txBody>
      </p:sp>
      <p:pic>
        <p:nvPicPr>
          <p:cNvPr id="4" name="object 4">
            <a:extLst>
              <a:ext uri="{FF2B5EF4-FFF2-40B4-BE49-F238E27FC236}">
                <a16:creationId xmlns:a16="http://schemas.microsoft.com/office/drawing/2014/main" id="{7E4D52E6-66C9-0710-B233-B36A7FD04A1D}"/>
              </a:ext>
            </a:extLst>
          </p:cNvPr>
          <p:cNvPicPr/>
          <p:nvPr/>
        </p:nvPicPr>
        <p:blipFill>
          <a:blip r:embed="rId2" cstate="print"/>
          <a:stretch>
            <a:fillRect/>
          </a:stretch>
        </p:blipFill>
        <p:spPr>
          <a:xfrm>
            <a:off x="941571" y="1407145"/>
            <a:ext cx="6351144" cy="2962488"/>
          </a:xfrm>
          <a:prstGeom prst="rect">
            <a:avLst/>
          </a:prstGeom>
        </p:spPr>
      </p:pic>
      <p:sp>
        <p:nvSpPr>
          <p:cNvPr id="5" name="object 5">
            <a:extLst>
              <a:ext uri="{FF2B5EF4-FFF2-40B4-BE49-F238E27FC236}">
                <a16:creationId xmlns:a16="http://schemas.microsoft.com/office/drawing/2014/main" id="{E4075D4B-BBD7-CD32-9E7F-4C5CC7788820}"/>
              </a:ext>
            </a:extLst>
          </p:cNvPr>
          <p:cNvSpPr txBox="1"/>
          <p:nvPr/>
        </p:nvSpPr>
        <p:spPr>
          <a:xfrm>
            <a:off x="1159727" y="905869"/>
            <a:ext cx="2473045" cy="566181"/>
          </a:xfrm>
          <a:prstGeom prst="rect">
            <a:avLst/>
          </a:prstGeom>
          <a:solidFill>
            <a:schemeClr val="bg1"/>
          </a:solidFill>
        </p:spPr>
        <p:txBody>
          <a:bodyPr vert="horz" wrap="square" lIns="0" tIns="12065" rIns="0" bIns="0" rtlCol="0">
            <a:spAutoFit/>
          </a:bodyPr>
          <a:lstStyle/>
          <a:p>
            <a:pPr marL="12700" marR="5080" indent="635" algn="ctr">
              <a:lnSpc>
                <a:spcPct val="100000"/>
              </a:lnSpc>
              <a:spcBef>
                <a:spcPts val="95"/>
              </a:spcBef>
            </a:pPr>
            <a:r>
              <a:rPr sz="1200" b="1" spc="90" dirty="0">
                <a:latin typeface="Calibri"/>
                <a:cs typeface="Calibri"/>
              </a:rPr>
              <a:t>Skin</a:t>
            </a:r>
            <a:r>
              <a:rPr sz="1200" b="1" spc="10" dirty="0">
                <a:latin typeface="Calibri"/>
                <a:cs typeface="Calibri"/>
              </a:rPr>
              <a:t> </a:t>
            </a:r>
            <a:r>
              <a:rPr sz="1200" b="1" dirty="0">
                <a:latin typeface="Calibri"/>
                <a:cs typeface="Calibri"/>
              </a:rPr>
              <a:t>Testing</a:t>
            </a:r>
            <a:r>
              <a:rPr sz="1200" b="1" spc="15" dirty="0">
                <a:latin typeface="Calibri"/>
                <a:cs typeface="Calibri"/>
              </a:rPr>
              <a:t> </a:t>
            </a:r>
            <a:r>
              <a:rPr sz="1200" b="1" dirty="0">
                <a:latin typeface="Calibri"/>
                <a:cs typeface="Calibri"/>
              </a:rPr>
              <a:t>&amp;</a:t>
            </a:r>
            <a:r>
              <a:rPr sz="1200" b="1" spc="25" dirty="0">
                <a:latin typeface="Calibri"/>
                <a:cs typeface="Calibri"/>
              </a:rPr>
              <a:t> </a:t>
            </a:r>
            <a:r>
              <a:rPr sz="1200" b="1" spc="55" dirty="0">
                <a:latin typeface="Calibri"/>
                <a:cs typeface="Calibri"/>
              </a:rPr>
              <a:t>Drug</a:t>
            </a:r>
            <a:r>
              <a:rPr sz="1200" b="1" spc="25" dirty="0">
                <a:latin typeface="Calibri"/>
                <a:cs typeface="Calibri"/>
              </a:rPr>
              <a:t> </a:t>
            </a:r>
            <a:r>
              <a:rPr sz="1200" b="1" spc="90" dirty="0">
                <a:latin typeface="Calibri"/>
                <a:cs typeface="Calibri"/>
              </a:rPr>
              <a:t>Challenge</a:t>
            </a:r>
            <a:r>
              <a:rPr sz="1200" b="1" spc="40" dirty="0">
                <a:latin typeface="Calibri"/>
                <a:cs typeface="Calibri"/>
              </a:rPr>
              <a:t> </a:t>
            </a:r>
            <a:r>
              <a:rPr sz="1200" b="1" spc="-10" dirty="0">
                <a:latin typeface="Calibri"/>
                <a:cs typeface="Calibri"/>
              </a:rPr>
              <a:t>Testing: </a:t>
            </a:r>
            <a:r>
              <a:rPr sz="1200" spc="60" dirty="0">
                <a:latin typeface="Calibri"/>
                <a:cs typeface="Calibri"/>
              </a:rPr>
              <a:t>Savings </a:t>
            </a:r>
            <a:r>
              <a:rPr sz="1200" spc="10" dirty="0">
                <a:latin typeface="Calibri"/>
                <a:cs typeface="Calibri"/>
              </a:rPr>
              <a:t>$554 for</a:t>
            </a:r>
            <a:r>
              <a:rPr sz="1200" spc="65" dirty="0">
                <a:latin typeface="Calibri"/>
                <a:cs typeface="Calibri"/>
              </a:rPr>
              <a:t> </a:t>
            </a:r>
            <a:r>
              <a:rPr sz="1200" spc="10" dirty="0">
                <a:latin typeface="Calibri"/>
                <a:cs typeface="Calibri"/>
              </a:rPr>
              <a:t>inpatients</a:t>
            </a:r>
            <a:r>
              <a:rPr sz="1200" spc="45" dirty="0">
                <a:latin typeface="Calibri"/>
                <a:cs typeface="Calibri"/>
              </a:rPr>
              <a:t> </a:t>
            </a:r>
            <a:r>
              <a:rPr sz="1200" spc="55" dirty="0">
                <a:latin typeface="Calibri"/>
                <a:cs typeface="Calibri"/>
              </a:rPr>
              <a:t>and</a:t>
            </a:r>
            <a:r>
              <a:rPr sz="1200" spc="45" dirty="0">
                <a:latin typeface="Calibri"/>
                <a:cs typeface="Calibri"/>
              </a:rPr>
              <a:t> </a:t>
            </a:r>
            <a:r>
              <a:rPr sz="1200" spc="10" dirty="0">
                <a:latin typeface="Calibri"/>
                <a:cs typeface="Calibri"/>
              </a:rPr>
              <a:t>$2,745</a:t>
            </a:r>
            <a:r>
              <a:rPr sz="1200" spc="25" dirty="0">
                <a:latin typeface="Calibri"/>
                <a:cs typeface="Calibri"/>
              </a:rPr>
              <a:t> </a:t>
            </a:r>
            <a:r>
              <a:rPr sz="1200" spc="-25" dirty="0">
                <a:latin typeface="Calibri"/>
                <a:cs typeface="Calibri"/>
              </a:rPr>
              <a:t>for </a:t>
            </a:r>
            <a:r>
              <a:rPr sz="1200" spc="-10" dirty="0">
                <a:latin typeface="Calibri"/>
                <a:cs typeface="Calibri"/>
              </a:rPr>
              <a:t>outpatients</a:t>
            </a:r>
            <a:endParaRPr sz="1200" dirty="0">
              <a:latin typeface="Calibri"/>
              <a:cs typeface="Calibri"/>
            </a:endParaRPr>
          </a:p>
        </p:txBody>
      </p:sp>
      <p:sp>
        <p:nvSpPr>
          <p:cNvPr id="6" name="object 6">
            <a:extLst>
              <a:ext uri="{FF2B5EF4-FFF2-40B4-BE49-F238E27FC236}">
                <a16:creationId xmlns:a16="http://schemas.microsoft.com/office/drawing/2014/main" id="{EB47FD1A-CEE9-906C-545B-3CDAFEA27494}"/>
              </a:ext>
            </a:extLst>
          </p:cNvPr>
          <p:cNvSpPr txBox="1"/>
          <p:nvPr/>
        </p:nvSpPr>
        <p:spPr>
          <a:xfrm>
            <a:off x="4872601" y="905868"/>
            <a:ext cx="2349019" cy="566181"/>
          </a:xfrm>
          <a:prstGeom prst="rect">
            <a:avLst/>
          </a:prstGeom>
          <a:solidFill>
            <a:schemeClr val="bg1"/>
          </a:solidFill>
        </p:spPr>
        <p:txBody>
          <a:bodyPr vert="horz" wrap="square" lIns="0" tIns="12065" rIns="0" bIns="0" rtlCol="0">
            <a:spAutoFit/>
          </a:bodyPr>
          <a:lstStyle/>
          <a:p>
            <a:pPr algn="ctr">
              <a:lnSpc>
                <a:spcPct val="100000"/>
              </a:lnSpc>
              <a:spcBef>
                <a:spcPts val="95"/>
              </a:spcBef>
            </a:pPr>
            <a:r>
              <a:rPr sz="1200" b="1" spc="55" dirty="0">
                <a:latin typeface="Calibri"/>
                <a:cs typeface="Calibri"/>
              </a:rPr>
              <a:t>Drug</a:t>
            </a:r>
            <a:r>
              <a:rPr sz="1200" b="1" spc="65" dirty="0">
                <a:latin typeface="Calibri"/>
                <a:cs typeface="Calibri"/>
              </a:rPr>
              <a:t> </a:t>
            </a:r>
            <a:r>
              <a:rPr sz="1200" b="1" spc="90" dirty="0">
                <a:latin typeface="Calibri"/>
                <a:cs typeface="Calibri"/>
              </a:rPr>
              <a:t>Challenge </a:t>
            </a:r>
            <a:r>
              <a:rPr sz="1200" b="1" dirty="0">
                <a:latin typeface="Calibri"/>
                <a:cs typeface="Calibri"/>
              </a:rPr>
              <a:t>Testing</a:t>
            </a:r>
            <a:r>
              <a:rPr sz="1200" b="1" spc="70" dirty="0">
                <a:latin typeface="Calibri"/>
                <a:cs typeface="Calibri"/>
              </a:rPr>
              <a:t> </a:t>
            </a:r>
            <a:r>
              <a:rPr sz="1200" b="1" spc="40" dirty="0">
                <a:latin typeface="Calibri"/>
                <a:cs typeface="Calibri"/>
              </a:rPr>
              <a:t>Alone:</a:t>
            </a:r>
            <a:endParaRPr sz="1200" dirty="0">
              <a:latin typeface="Calibri"/>
              <a:cs typeface="Calibri"/>
            </a:endParaRPr>
          </a:p>
          <a:p>
            <a:pPr algn="ctr">
              <a:lnSpc>
                <a:spcPct val="100000"/>
              </a:lnSpc>
            </a:pPr>
            <a:r>
              <a:rPr sz="1200" spc="60" dirty="0">
                <a:latin typeface="Calibri"/>
                <a:cs typeface="Calibri"/>
              </a:rPr>
              <a:t>Savings</a:t>
            </a:r>
            <a:r>
              <a:rPr sz="1200" spc="80" dirty="0">
                <a:latin typeface="Calibri"/>
                <a:cs typeface="Calibri"/>
              </a:rPr>
              <a:t> </a:t>
            </a:r>
            <a:r>
              <a:rPr sz="1200" dirty="0">
                <a:latin typeface="Calibri"/>
                <a:cs typeface="Calibri"/>
              </a:rPr>
              <a:t>of</a:t>
            </a:r>
            <a:r>
              <a:rPr sz="1200" spc="60" dirty="0">
                <a:latin typeface="Calibri"/>
                <a:cs typeface="Calibri"/>
              </a:rPr>
              <a:t> </a:t>
            </a:r>
            <a:r>
              <a:rPr sz="1200" dirty="0">
                <a:latin typeface="Calibri"/>
                <a:cs typeface="Calibri"/>
              </a:rPr>
              <a:t>$616</a:t>
            </a:r>
            <a:r>
              <a:rPr sz="1200" spc="45" dirty="0">
                <a:latin typeface="Calibri"/>
                <a:cs typeface="Calibri"/>
              </a:rPr>
              <a:t> </a:t>
            </a:r>
            <a:r>
              <a:rPr sz="1200" dirty="0">
                <a:latin typeface="Calibri"/>
                <a:cs typeface="Calibri"/>
              </a:rPr>
              <a:t>for</a:t>
            </a:r>
            <a:r>
              <a:rPr sz="1200" spc="75" dirty="0">
                <a:latin typeface="Calibri"/>
                <a:cs typeface="Calibri"/>
              </a:rPr>
              <a:t> </a:t>
            </a:r>
            <a:r>
              <a:rPr sz="1200" dirty="0">
                <a:latin typeface="Calibri"/>
                <a:cs typeface="Calibri"/>
              </a:rPr>
              <a:t>inpatients</a:t>
            </a:r>
            <a:r>
              <a:rPr sz="1200" spc="80" dirty="0">
                <a:latin typeface="Calibri"/>
                <a:cs typeface="Calibri"/>
              </a:rPr>
              <a:t> </a:t>
            </a:r>
            <a:r>
              <a:rPr sz="1200" spc="30" dirty="0">
                <a:latin typeface="Calibri"/>
                <a:cs typeface="Calibri"/>
              </a:rPr>
              <a:t>and</a:t>
            </a:r>
            <a:endParaRPr sz="1200" dirty="0">
              <a:latin typeface="Calibri"/>
              <a:cs typeface="Calibri"/>
            </a:endParaRPr>
          </a:p>
          <a:p>
            <a:pPr algn="ctr">
              <a:lnSpc>
                <a:spcPct val="100000"/>
              </a:lnSpc>
            </a:pPr>
            <a:r>
              <a:rPr sz="1200" dirty="0">
                <a:latin typeface="Calibri"/>
                <a:cs typeface="Calibri"/>
              </a:rPr>
              <a:t>$3,051</a:t>
            </a:r>
            <a:r>
              <a:rPr sz="1200" spc="30" dirty="0">
                <a:latin typeface="Calibri"/>
                <a:cs typeface="Calibri"/>
              </a:rPr>
              <a:t> </a:t>
            </a:r>
            <a:r>
              <a:rPr sz="1200" dirty="0">
                <a:latin typeface="Calibri"/>
                <a:cs typeface="Calibri"/>
              </a:rPr>
              <a:t>for</a:t>
            </a:r>
            <a:r>
              <a:rPr sz="1200" spc="70" dirty="0">
                <a:latin typeface="Calibri"/>
                <a:cs typeface="Calibri"/>
              </a:rPr>
              <a:t> </a:t>
            </a:r>
            <a:r>
              <a:rPr sz="1200" spc="-10" dirty="0">
                <a:latin typeface="Calibri"/>
                <a:cs typeface="Calibri"/>
              </a:rPr>
              <a:t>outpatients</a:t>
            </a:r>
            <a:endParaRPr sz="1200" dirty="0">
              <a:latin typeface="Calibri"/>
              <a:cs typeface="Calibri"/>
            </a:endParaRPr>
          </a:p>
        </p:txBody>
      </p:sp>
      <p:sp>
        <p:nvSpPr>
          <p:cNvPr id="7" name="TextBox 6">
            <a:extLst>
              <a:ext uri="{FF2B5EF4-FFF2-40B4-BE49-F238E27FC236}">
                <a16:creationId xmlns:a16="http://schemas.microsoft.com/office/drawing/2014/main" id="{FD42B474-3237-CAE0-D5A8-3929914BD6D2}"/>
              </a:ext>
            </a:extLst>
          </p:cNvPr>
          <p:cNvSpPr txBox="1"/>
          <p:nvPr/>
        </p:nvSpPr>
        <p:spPr>
          <a:xfrm>
            <a:off x="941571" y="4539804"/>
            <a:ext cx="5556665" cy="276999"/>
          </a:xfrm>
          <a:prstGeom prst="rect">
            <a:avLst/>
          </a:prstGeom>
          <a:noFill/>
        </p:spPr>
        <p:txBody>
          <a:bodyPr wrap="square" lIns="91440" tIns="45720" rIns="91440" bIns="45720" rtlCol="0" anchor="t">
            <a:spAutoFit/>
          </a:bodyPr>
          <a:lstStyle/>
          <a:p>
            <a:pPr algn="r"/>
            <a:r>
              <a:rPr lang="en-US" sz="1200" dirty="0">
                <a:latin typeface="Arial"/>
                <a:cs typeface="Arial"/>
              </a:rPr>
              <a:t>Sousa-Pinto B, et al. Clinical Infectious Diseases. 2020; Volume 849, page 30.</a:t>
            </a:r>
            <a:endParaRPr lang="en-US" sz="1200" dirty="0"/>
          </a:p>
        </p:txBody>
      </p:sp>
    </p:spTree>
    <p:extLst>
      <p:ext uri="{BB962C8B-B14F-4D97-AF65-F5344CB8AC3E}">
        <p14:creationId xmlns:p14="http://schemas.microsoft.com/office/powerpoint/2010/main" val="137371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2de631a7-e12a-47ff-b5ad-541b82ec57a7}" enabled="1" method="Privileged" siteId="{8903a443-af33-4ed4-acf5-ee613bcb2f59}" removed="0"/>
</clbl:labelList>
</file>

<file path=docProps/app.xml><?xml version="1.0" encoding="utf-8"?>
<Properties xmlns="http://schemas.openxmlformats.org/officeDocument/2006/extended-properties" xmlns:vt="http://schemas.openxmlformats.org/officeDocument/2006/docPropsVTypes">
  <TotalTime>3183</TotalTime>
  <Words>3041</Words>
  <Application>Microsoft Office PowerPoint</Application>
  <PresentationFormat>On-screen Show (16:9)</PresentationFormat>
  <Paragraphs>336</Paragraphs>
  <Slides>45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AdvP4C4E51</vt:lpstr>
      <vt:lpstr>AdvP4C4E74</vt:lpstr>
      <vt:lpstr>AdvPS3F4C13</vt:lpstr>
      <vt:lpstr>AdvTT08771266</vt:lpstr>
      <vt:lpstr>AdvTT820c91e0.I</vt:lpstr>
      <vt:lpstr>AdvTTe46b2e10.B</vt:lpstr>
      <vt:lpstr>Arial</vt:lpstr>
      <vt:lpstr>Calibri</vt:lpstr>
      <vt:lpstr>Courier New</vt:lpstr>
      <vt:lpstr>Times New Roman</vt:lpstr>
      <vt:lpstr>Wingdings</vt:lpstr>
      <vt:lpstr>Office Theme</vt:lpstr>
      <vt:lpstr>Penicillin Allergy Identification and Delabeling for the Primary Care Clinician</vt:lpstr>
      <vt:lpstr>Roadmap</vt:lpstr>
      <vt:lpstr>Introduction</vt:lpstr>
      <vt:lpstr>Penicillin Allergy Label:  &gt;32 Million in US and counting</vt:lpstr>
      <vt:lpstr>95% Are Not Truly Allergic</vt:lpstr>
      <vt:lpstr>Why the “Allergy Label” Matters</vt:lpstr>
      <vt:lpstr>You Have Support!</vt:lpstr>
      <vt:lpstr>Safety in Adult Delabeling: Meta Analysis</vt:lpstr>
      <vt:lpstr>Cost Savings</vt:lpstr>
      <vt:lpstr>Penicillin Allergy in Children</vt:lpstr>
      <vt:lpstr>The Pediatric Difference: Penicillin Allergy</vt:lpstr>
      <vt:lpstr>Safety in Children Delabeling: Meta Analysis</vt:lpstr>
      <vt:lpstr>Safety in Children Delabeling: 28 Studies Meta Analysis</vt:lpstr>
      <vt:lpstr>Penicillin Allergy Identification</vt:lpstr>
      <vt:lpstr>Defining a Penicillin Antibiotic</vt:lpstr>
      <vt:lpstr>Penicillin Allergy Reaction- Signs and Symptoms</vt:lpstr>
      <vt:lpstr>Reaction Timing</vt:lpstr>
      <vt:lpstr>Reaction History Positive Drivers</vt:lpstr>
      <vt:lpstr>Practice Parameter Update: Penicillin Allergy</vt:lpstr>
      <vt:lpstr>Practice Parameter Update: Penicillin Allergy</vt:lpstr>
      <vt:lpstr>Proactive Low-risk Penicillin Delabeling</vt:lpstr>
      <vt:lpstr>Low-risk Penicillin Allergy Patient Selection</vt:lpstr>
      <vt:lpstr>Primary care Led Amoxicillin Challenge (PLAC) Screening Tool</vt:lpstr>
      <vt:lpstr>PLAC Low-risk Delabeling Candidate Examples</vt:lpstr>
      <vt:lpstr>PLAC Low-risk Delabeling Candidate Examples</vt:lpstr>
      <vt:lpstr>PEN FAST for &gt;12 years</vt:lpstr>
      <vt:lpstr>Penicillin Delabeling Candidate Pathway</vt:lpstr>
      <vt:lpstr>Low-risk Penicillin Allergy Prediction Tools</vt:lpstr>
      <vt:lpstr>Contraindications to Direct Oral Challenge in  Primary Care Clinic</vt:lpstr>
      <vt:lpstr>Low-risk Direct Oral Challenge Protocol</vt:lpstr>
      <vt:lpstr>Low-risk Direct Oral Challenge Protocol</vt:lpstr>
      <vt:lpstr>Low-risk Direct Oral Challenge Protocol</vt:lpstr>
      <vt:lpstr>PowerPoint Presentation</vt:lpstr>
      <vt:lpstr>Low-risk Penicillin Delabeling Clinic Resources</vt:lpstr>
      <vt:lpstr>Target Patient Population</vt:lpstr>
      <vt:lpstr>Roles and Responsibilities</vt:lpstr>
      <vt:lpstr>Roles and Responsibilities</vt:lpstr>
      <vt:lpstr>Medications Required for Delabeling</vt:lpstr>
      <vt:lpstr>True Penicillin Allergy- What Next?</vt:lpstr>
      <vt:lpstr>Practice Parameter Update: Penicillin Allergy</vt:lpstr>
      <vt:lpstr>PowerPoint Presentation</vt:lpstr>
      <vt:lpstr>Penicillin Desensitization</vt:lpstr>
      <vt:lpstr>Conclusion</vt:lpstr>
      <vt:lpstr>Penicillin Allergy Labels</vt:lpstr>
      <vt:lpstr>Thank you!</vt:lpstr>
    </vt:vector>
  </TitlesOfParts>
  <Manager/>
  <Company>Reingold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Predmore</dc:creator>
  <cp:keywords/>
  <dc:description/>
  <cp:lastModifiedBy>Katerina Barcal</cp:lastModifiedBy>
  <cp:revision>78</cp:revision>
  <cp:lastPrinted>2015-04-27T18:54:08Z</cp:lastPrinted>
  <dcterms:created xsi:type="dcterms:W3CDTF">2015-04-22T15:11:55Z</dcterms:created>
  <dcterms:modified xsi:type="dcterms:W3CDTF">2026-02-11T18:39:46Z</dcterms:modified>
  <cp:category/>
</cp:coreProperties>
</file>