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303" r:id="rId6"/>
    <p:sldId id="310" r:id="rId7"/>
    <p:sldId id="259" r:id="rId8"/>
    <p:sldId id="260" r:id="rId9"/>
    <p:sldId id="279" r:id="rId10"/>
    <p:sldId id="280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311" r:id="rId19"/>
    <p:sldId id="314" r:id="rId20"/>
    <p:sldId id="286" r:id="rId21"/>
    <p:sldId id="273" r:id="rId22"/>
    <p:sldId id="274" r:id="rId23"/>
    <p:sldId id="309" r:id="rId24"/>
    <p:sldId id="278" r:id="rId25"/>
    <p:sldId id="304" r:id="rId26"/>
    <p:sldId id="305" r:id="rId27"/>
    <p:sldId id="30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Sublett" initials="J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2D"/>
    <a:srgbClr val="244983"/>
    <a:srgbClr val="3196CF"/>
    <a:srgbClr val="0A5BAC"/>
    <a:srgbClr val="EFB227"/>
    <a:srgbClr val="CB8B0E"/>
    <a:srgbClr val="284A94"/>
    <a:srgbClr val="FBA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14"/>
    <p:restoredTop sz="94684"/>
  </p:normalViewPr>
  <p:slideViewPr>
    <p:cSldViewPr snapToGrid="0" snapToObjects="1">
      <p:cViewPr varScale="1">
        <p:scale>
          <a:sx n="81" d="100"/>
          <a:sy n="81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4"/>
      <c:rotY val="35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Costs</c:v>
                </c:pt>
              </c:strCache>
            </c:strRef>
          </c:tx>
          <c:spPr>
            <a:ln>
              <a:solidFill>
                <a:srgbClr val="4F81BD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196CF"/>
              </a:solidFill>
              <a:ln>
                <a:solidFill>
                  <a:srgbClr val="4F81BD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B2-4533-9320-86E2C630AC4A}"/>
              </c:ext>
            </c:extLst>
          </c:dPt>
          <c:dPt>
            <c:idx val="1"/>
            <c:bubble3D val="0"/>
            <c:spPr>
              <a:solidFill>
                <a:srgbClr val="FBAB11"/>
              </a:solidFill>
              <a:ln>
                <a:solidFill>
                  <a:srgbClr val="4F81BD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B2-4533-9320-86E2C630AC4A}"/>
              </c:ext>
            </c:extLst>
          </c:dPt>
          <c:cat>
            <c:strRef>
              <c:f>Sheet1!$A$2:$A$5</c:f>
              <c:strCache>
                <c:ptCount val="2"/>
                <c:pt idx="0">
                  <c:v>Direct Costs</c:v>
                </c:pt>
                <c:pt idx="1">
                  <c:v>Indirect Costs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2-4533-9320-86E2C630A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33"/>
      <c:rotY val="44"/>
      <c:depthPercent val="100"/>
      <c:rAngAx val="1"/>
    </c:view3D>
    <c:floor>
      <c:thickness val="0"/>
      <c:spPr>
        <a:solidFill>
          <a:srgbClr val="3196CF"/>
        </a:solidFill>
        <a:ln w="317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3175">
          <a:solidFill>
            <a:srgbClr val="3196CF"/>
          </a:solidFill>
          <a:prstDash val="solid"/>
        </a:ln>
        <a:effectLst/>
        <a:sp3d contourW="3175">
          <a:contourClr>
            <a:srgbClr val="3196CF"/>
          </a:contourClr>
        </a:sp3d>
      </c:spPr>
    </c:sideWall>
    <c:backWall>
      <c:thickness val="0"/>
      <c:spPr>
        <a:noFill/>
        <a:ln w="3175">
          <a:solidFill>
            <a:srgbClr val="3196CF"/>
          </a:solidFill>
          <a:prstDash val="solid"/>
        </a:ln>
        <a:effectLst/>
        <a:sp3d contourW="3175">
          <a:contourClr>
            <a:srgbClr val="3196CF"/>
          </a:contourClr>
        </a:sp3d>
      </c:spPr>
    </c:backWall>
    <c:plotArea>
      <c:layout>
        <c:manualLayout>
          <c:layoutTarget val="inner"/>
          <c:xMode val="edge"/>
          <c:yMode val="edge"/>
          <c:x val="4.7841444665570464E-2"/>
          <c:y val="2.5032569479061878E-2"/>
          <c:w val="0.94863563402889595"/>
          <c:h val="0.5333333333333329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All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B6A-4328-BD02-AAA7CA2CD0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B6A-4328-BD02-AAA7CA2CD0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B6A-4328-BD02-AAA7CA2CD06B}"/>
              </c:ext>
            </c:extLst>
          </c:dPt>
          <c:dLbls>
            <c:dLbl>
              <c:idx val="0"/>
              <c:layout>
                <c:manualLayout>
                  <c:x val="-1.22054030201339E-3"/>
                  <c:y val="0.25098487912440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6A-4328-BD02-AAA7CA2CD06B}"/>
                </c:ext>
              </c:extLst>
            </c:dLbl>
            <c:dLbl>
              <c:idx val="1"/>
              <c:layout>
                <c:manualLayout>
                  <c:x val="-3.7961231369761503E-5"/>
                  <c:y val="0.187388959706562"/>
                </c:manualLayout>
              </c:layout>
              <c:numFmt formatCode="0%" sourceLinked="0"/>
              <c:spPr>
                <a:noFill/>
                <a:ln w="12340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A-4328-BD02-AAA7CA2CD06B}"/>
                </c:ext>
              </c:extLst>
            </c:dLbl>
            <c:dLbl>
              <c:idx val="2"/>
              <c:layout>
                <c:manualLayout>
                  <c:x val="9.2118612468819201E-4"/>
                  <c:y val="0.1304975380973409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FFFFFF"/>
                        </a:solidFill>
                      </a:rPr>
                      <a:t>20%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6A-4328-BD02-AAA7CA2CD06B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61637239165329005"/>
                  <c:y val="0.60476190476190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6A-4328-BD02-AAA7CA2CD06B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63402889245585903"/>
                  <c:y val="0.51904761904761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6A-4328-BD02-AAA7CA2CD06B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70947030497592301"/>
                  <c:y val="0.30476190476190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6A-4328-BD02-AAA7CA2CD06B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9711075441412498"/>
                  <c:y val="0.37619047619047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6A-4328-BD02-AAA7CA2CD06B}"/>
                </c:ext>
              </c:extLst>
            </c:dLbl>
            <c:spPr>
              <a:noFill/>
              <a:ln w="1234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Allergist's treatment plan </c:v>
                </c:pt>
                <c:pt idx="1">
                  <c:v>Other physician's treatment plan</c:v>
                </c:pt>
                <c:pt idx="2">
                  <c:v>OTC medication 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0.54</c:v>
                </c:pt>
                <c:pt idx="1">
                  <c:v>0.37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6A-4328-BD02-AAA7CA2CD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3"/>
        <c:gapDepth val="0"/>
        <c:shape val="box"/>
        <c:axId val="-2099004856"/>
        <c:axId val="-2099001816"/>
        <c:axId val="0"/>
      </c:bar3DChart>
      <c:catAx>
        <c:axId val="-2099004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99001816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-2099001816"/>
        <c:scaling>
          <c:orientation val="minMax"/>
          <c:max val="0.65000000013147996"/>
          <c:min val="0"/>
        </c:scaling>
        <c:delete val="0"/>
        <c:axPos val="l"/>
        <c:majorGridlines>
          <c:spPr>
            <a:ln w="1542" cap="flat" cmpd="sng" algn="ctr">
              <a:solidFill>
                <a:srgbClr val="3196CF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1542" cap="flat" cmpd="sng" algn="ctr">
            <a:solidFill>
              <a:srgbClr val="3196CF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99004856"/>
        <c:crosses val="autoZero"/>
        <c:crossBetween val="between"/>
        <c:majorUnit val="0.1"/>
      </c:valAx>
      <c:spPr>
        <a:noFill/>
        <a:ln w="1234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0.15533</cdr:y>
    </cdr:from>
    <cdr:to>
      <cdr:x>0.19458</cdr:x>
      <cdr:y>0.26059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D339D00-502D-41FA-ADDA-F8C0FCBA7212}"/>
            </a:ext>
          </a:extLst>
        </cdr:cNvPr>
        <cdr:cNvCxnSpPr/>
      </cdr:nvCxnSpPr>
      <cdr:spPr>
        <a:xfrm xmlns:a="http://schemas.openxmlformats.org/drawingml/2006/main" flipH="1" flipV="1">
          <a:off x="-3928977" y="493338"/>
          <a:ext cx="643024" cy="334298"/>
        </a:xfrm>
        <a:prstGeom xmlns:a="http://schemas.openxmlformats.org/drawingml/2006/main" prst="line">
          <a:avLst/>
        </a:prstGeom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0.25474</cdr:x>
      <cdr:y>0.45899</cdr:y>
    </cdr:from>
    <cdr:to>
      <cdr:x>0.8106</cdr:x>
      <cdr:y>0.59181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122483" y="1943705"/>
          <a:ext cx="2449286" cy="56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F93F-FF0C-FF4D-85DD-678249256CB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96972-384A-6344-B4CB-EEE068DC7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4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6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5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1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972-384A-6344-B4CB-EEE068DC7C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7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52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8662"/>
            <a:ext cx="2057400" cy="3505961"/>
          </a:xfrm>
          <a:effectLst/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8662"/>
            <a:ext cx="6019800" cy="3505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9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effectLst/>
        </p:spPr>
        <p:txBody>
          <a:bodyPr anchor="t"/>
          <a:lstStyle>
            <a:lvl1pPr algn="l">
              <a:defRPr sz="3000" b="1" cap="all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4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69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71957"/>
            <a:ext cx="8229600" cy="7806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65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sp3d>
            <a:bevelT/>
          </a:sp3d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3713"/>
            <a:ext cx="5486400" cy="23719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3206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7BC3-5339-1F43-A588-9EC4F3AB5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393"/>
            <a:ext cx="8229600" cy="780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304" y="1200151"/>
            <a:ext cx="8142497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1AF7BC3-5339-1F43-A588-9EC4F3AB5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8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82880" indent="-182880" algn="l" defTabSz="342900" rtl="0" eaLnBrk="1" latinLnBrk="0" hangingPunct="1">
        <a:lnSpc>
          <a:spcPct val="125000"/>
        </a:lnSpc>
        <a:spcBef>
          <a:spcPts val="900"/>
        </a:spcBef>
        <a:spcAft>
          <a:spcPts val="45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Arial"/>
          <a:ea typeface="+mn-ea"/>
          <a:cs typeface="Arial"/>
        </a:defRPr>
      </a:lvl1pPr>
      <a:lvl2pPr marL="534924" indent="-182880" algn="l" defTabSz="342900" rtl="0" eaLnBrk="1" latinLnBrk="0" hangingPunct="1">
        <a:lnSpc>
          <a:spcPct val="125000"/>
        </a:lnSpc>
        <a:spcBef>
          <a:spcPts val="9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46404" indent="-182880" algn="l" defTabSz="342900" rtl="0" eaLnBrk="1" latinLnBrk="0" hangingPunct="1">
        <a:lnSpc>
          <a:spcPct val="125000"/>
        </a:lnSpc>
        <a:spcBef>
          <a:spcPts val="9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>
          <a:solidFill>
            <a:schemeClr val="accent4">
              <a:lumMod val="75000"/>
            </a:schemeClr>
          </a:solidFill>
          <a:latin typeface="Arial"/>
          <a:ea typeface="+mn-ea"/>
          <a:cs typeface="Arial"/>
        </a:defRPr>
      </a:lvl3pPr>
      <a:lvl4pPr marL="1241298" indent="-182880" algn="l" defTabSz="342900" rtl="0" eaLnBrk="1" latinLnBrk="0" hangingPunct="1">
        <a:lnSpc>
          <a:spcPct val="125000"/>
        </a:lnSpc>
        <a:spcBef>
          <a:spcPts val="9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Arial"/>
          <a:ea typeface="+mn-ea"/>
          <a:cs typeface="Arial"/>
        </a:defRPr>
      </a:lvl4pPr>
      <a:lvl5pPr marL="1584198" indent="-182880" algn="l" defTabSz="342900" rtl="0" eaLnBrk="1" latinLnBrk="0" hangingPunct="1">
        <a:lnSpc>
          <a:spcPct val="125000"/>
        </a:lnSpc>
        <a:spcBef>
          <a:spcPts val="9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llergyandAsthmaRelief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45574" y="2485410"/>
            <a:ext cx="4827588" cy="2038350"/>
          </a:xfrm>
          <a:effectLst/>
        </p:spPr>
        <p:txBody>
          <a:bodyPr>
            <a:normAutofit/>
          </a:bodyPr>
          <a:lstStyle/>
          <a:p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b="0" dirty="0">
                <a:solidFill>
                  <a:schemeClr val="tx1"/>
                </a:solidFill>
              </a:rPr>
              <a:t>The Allergy and Asthma Expert</a:t>
            </a:r>
          </a:p>
        </p:txBody>
      </p:sp>
    </p:spTree>
    <p:extLst>
      <p:ext uri="{BB962C8B-B14F-4D97-AF65-F5344CB8AC3E}">
        <p14:creationId xmlns:p14="http://schemas.microsoft.com/office/powerpoint/2010/main" val="282929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Allergist care results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Greater satisfaction with care.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Improved quality of life.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Better outcomes.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Lower costs.</a:t>
            </a:r>
          </a:p>
        </p:txBody>
      </p:sp>
      <p:pic>
        <p:nvPicPr>
          <p:cNvPr id="9" name="Picture 8" descr="200378156-0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300" y="548877"/>
            <a:ext cx="1341652" cy="1319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C28F5E-A110-CB49-9ACC-A7B623D77E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2"/>
          <a:stretch/>
        </p:blipFill>
        <p:spPr>
          <a:xfrm>
            <a:off x="5904040" y="1923453"/>
            <a:ext cx="2684647" cy="2692842"/>
          </a:xfrm>
          <a:prstGeom prst="ellipse">
            <a:avLst/>
          </a:prstGeom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D2AD52-26B9-B142-8784-F63BF64C18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9961" y="1923453"/>
            <a:ext cx="2128452" cy="2128452"/>
          </a:xfrm>
          <a:prstGeom prst="ellipse">
            <a:avLst/>
          </a:prstGeom>
          <a:ln w="508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26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39" y="63014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Allergy sufferers say allergists are more effective at relieving symptoms: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34774"/>
              </p:ext>
            </p:extLst>
          </p:nvPr>
        </p:nvGraphicFramePr>
        <p:xfrm>
          <a:off x="-1691387" y="1229036"/>
          <a:ext cx="12526774" cy="387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629138" y="2387084"/>
            <a:ext cx="816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Arial"/>
                <a:cs typeface="Arial"/>
              </a:rPr>
              <a:t>% very </a:t>
            </a:r>
            <a:br>
              <a:rPr lang="en-US" sz="1200" b="1" dirty="0">
                <a:latin typeface="Arial"/>
                <a:cs typeface="Arial"/>
              </a:rPr>
            </a:br>
            <a:r>
              <a:rPr lang="en-US" sz="1200" b="1" dirty="0">
                <a:latin typeface="Arial"/>
                <a:cs typeface="Arial"/>
              </a:rPr>
              <a:t>effective</a:t>
            </a: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036604" y="3504764"/>
            <a:ext cx="1509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Allergist’s treatment plan</a:t>
            </a: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3818494" y="3511482"/>
            <a:ext cx="1509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Non-specialist treatment plan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5628624" y="3511482"/>
            <a:ext cx="1509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Over-the-counter </a:t>
            </a:r>
            <a:b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103949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Allergists vs. Non-Allergists: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39" y="1295047"/>
            <a:ext cx="4692256" cy="2553406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en-US" sz="2800" b="1" dirty="0"/>
              <a:t>46%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patients felt allergist treatment was very effective compared to a non-allergist</a:t>
            </a:r>
          </a:p>
          <a:p>
            <a:pPr marL="0" indent="0">
              <a:lnSpc>
                <a:spcPts val="24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Sufferers say allergists are most qualified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treat most allergies and more effective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at symptom relief</a:t>
            </a:r>
          </a:p>
          <a:p>
            <a:pPr marL="0" indent="0">
              <a:lnSpc>
                <a:spcPts val="24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Only </a:t>
            </a:r>
            <a:r>
              <a:rPr lang="en-US" sz="2400" b="1" dirty="0"/>
              <a:t>4 in 10 </a:t>
            </a:r>
            <a:r>
              <a:rPr lang="en-US" dirty="0">
                <a:solidFill>
                  <a:schemeClr val="tx1"/>
                </a:solidFill>
              </a:rPr>
              <a:t>patients believe treatment by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 non-allergist is very effective</a:t>
            </a:r>
            <a:r>
              <a:rPr lang="en-US" dirty="0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95726-CD8C-0D4A-943B-1487BA583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603" y="452285"/>
            <a:ext cx="3818041" cy="3818041"/>
          </a:xfrm>
          <a:prstGeom prst="ellipse">
            <a:avLst/>
          </a:prstGeom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82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55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How common is it to find relief after seeing an allergist?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114" y="1074351"/>
            <a:ext cx="5906495" cy="387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Up to </a:t>
            </a:r>
            <a:r>
              <a:rPr lang="en-US" sz="2700" b="1" dirty="0">
                <a:solidFill>
                  <a:srgbClr val="3196CF"/>
                </a:solidFill>
              </a:rPr>
              <a:t>90% </a:t>
            </a:r>
            <a:r>
              <a:rPr lang="en-US" dirty="0">
                <a:solidFill>
                  <a:schemeClr val="tx1"/>
                </a:solidFill>
              </a:rPr>
              <a:t>of patients with seasonal allergies find relief.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17211" y="1569851"/>
            <a:ext cx="4922528" cy="915514"/>
            <a:chOff x="1120242" y="4372432"/>
            <a:chExt cx="5438184" cy="1011418"/>
          </a:xfrm>
        </p:grpSpPr>
        <p:sp>
          <p:nvSpPr>
            <p:cNvPr id="5" name="Rectangle 4"/>
            <p:cNvSpPr/>
            <p:nvPr/>
          </p:nvSpPr>
          <p:spPr>
            <a:xfrm>
              <a:off x="1173229" y="5027442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73229" y="4372432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1120242" y="4589679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31997" y="5027442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31997" y="4372432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1679010" y="4589679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21111" y="5027442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21111" y="4372432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2268124" y="4589679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84053" y="5031061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84053" y="4376051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>
              <a:off x="2831066" y="4593298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0056" y="5027442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50056" y="4379670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3397069" y="4589679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11414" y="5038299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11414" y="4383289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3958427" y="4600536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0182" y="5038299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570182" y="4383289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4517195" y="4600536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59296" y="5038299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59296" y="4383289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8" name="Round Same Side Corner Rectangle 27"/>
            <p:cNvSpPr/>
            <p:nvPr/>
          </p:nvSpPr>
          <p:spPr>
            <a:xfrm>
              <a:off x="5106309" y="4600536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22238" y="5041918"/>
              <a:ext cx="221220" cy="341932"/>
            </a:xfrm>
            <a:prstGeom prst="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722238" y="4386908"/>
              <a:ext cx="217197" cy="217247"/>
            </a:xfrm>
            <a:prstGeom prst="ellipse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31" name="Round Same Side Corner Rectangle 30"/>
            <p:cNvSpPr/>
            <p:nvPr/>
          </p:nvSpPr>
          <p:spPr>
            <a:xfrm>
              <a:off x="5669251" y="4604155"/>
              <a:ext cx="323172" cy="437763"/>
            </a:xfrm>
            <a:prstGeom prst="round2SameRect">
              <a:avLst/>
            </a:prstGeom>
            <a:solidFill>
              <a:srgbClr val="3196C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88241" y="5031061"/>
              <a:ext cx="221220" cy="341932"/>
            </a:xfrm>
            <a:prstGeom prst="rect">
              <a:avLst/>
            </a:prstGeom>
            <a:solidFill>
              <a:srgbClr val="FBAB1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288241" y="4376051"/>
              <a:ext cx="217197" cy="217247"/>
            </a:xfrm>
            <a:prstGeom prst="ellipse">
              <a:avLst/>
            </a:prstGeom>
            <a:solidFill>
              <a:srgbClr val="FBAB1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>
              <a:off x="6235254" y="4593298"/>
              <a:ext cx="323172" cy="437763"/>
            </a:xfrm>
            <a:prstGeom prst="round2SameRect">
              <a:avLst/>
            </a:prstGeom>
            <a:solidFill>
              <a:srgbClr val="FBAB1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dist"/>
              <a:r>
                <a:rPr lang="en-US" sz="900">
                  <a:ea typeface="Times New Roman"/>
                  <a:cs typeface="Times New Roman"/>
                </a:rPr>
                <a:t> </a:t>
              </a:r>
              <a:endParaRPr lang="en-US" sz="900">
                <a:ea typeface="ＭＳ 明朝"/>
                <a:cs typeface="Times New Roman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17210" y="3253519"/>
            <a:ext cx="4934504" cy="911174"/>
            <a:chOff x="1697987" y="4363196"/>
            <a:chExt cx="5438184" cy="1004180"/>
          </a:xfrm>
        </p:grpSpPr>
        <p:grpSp>
          <p:nvGrpSpPr>
            <p:cNvPr id="35" name="Group 34"/>
            <p:cNvGrpSpPr/>
            <p:nvPr/>
          </p:nvGrpSpPr>
          <p:grpSpPr>
            <a:xfrm>
              <a:off x="1697987" y="4363196"/>
              <a:ext cx="5438184" cy="1004180"/>
              <a:chOff x="1120242" y="4372432"/>
              <a:chExt cx="5438184" cy="100418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173229" y="5027442"/>
                <a:ext cx="221220" cy="341932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73229" y="4372432"/>
                <a:ext cx="217197" cy="217247"/>
              </a:xfrm>
              <a:prstGeom prst="ellipse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38" name="Round Same Side Corner Rectangle 37"/>
              <p:cNvSpPr/>
              <p:nvPr/>
            </p:nvSpPr>
            <p:spPr>
              <a:xfrm>
                <a:off x="1120242" y="4589679"/>
                <a:ext cx="323172" cy="437763"/>
              </a:xfrm>
              <a:prstGeom prst="round2Same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731997" y="5027442"/>
                <a:ext cx="221220" cy="341932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731997" y="4372432"/>
                <a:ext cx="217197" cy="217247"/>
              </a:xfrm>
              <a:prstGeom prst="ellipse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1" name="Round Same Side Corner Rectangle 40"/>
              <p:cNvSpPr/>
              <p:nvPr/>
            </p:nvSpPr>
            <p:spPr>
              <a:xfrm>
                <a:off x="1679010" y="4589679"/>
                <a:ext cx="323172" cy="437763"/>
              </a:xfrm>
              <a:prstGeom prst="round2Same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321111" y="5027442"/>
                <a:ext cx="221220" cy="341932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321111" y="4372432"/>
                <a:ext cx="217197" cy="217247"/>
              </a:xfrm>
              <a:prstGeom prst="ellipse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4" name="Round Same Side Corner Rectangle 43"/>
              <p:cNvSpPr/>
              <p:nvPr/>
            </p:nvSpPr>
            <p:spPr>
              <a:xfrm>
                <a:off x="2268124" y="4589679"/>
                <a:ext cx="323172" cy="437763"/>
              </a:xfrm>
              <a:prstGeom prst="round2Same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884053" y="5031061"/>
                <a:ext cx="221220" cy="341932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84053" y="4376051"/>
                <a:ext cx="217197" cy="217247"/>
              </a:xfrm>
              <a:prstGeom prst="ellipse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7" name="Round Same Side Corner Rectangle 46"/>
              <p:cNvSpPr/>
              <p:nvPr/>
            </p:nvSpPr>
            <p:spPr>
              <a:xfrm>
                <a:off x="2831066" y="4593298"/>
                <a:ext cx="323172" cy="437763"/>
              </a:xfrm>
              <a:prstGeom prst="round2Same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50056" y="5027442"/>
                <a:ext cx="221220" cy="341932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450056" y="4372432"/>
                <a:ext cx="217197" cy="217247"/>
              </a:xfrm>
              <a:prstGeom prst="ellipse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0" name="Round Same Side Corner Rectangle 49"/>
              <p:cNvSpPr/>
              <p:nvPr/>
            </p:nvSpPr>
            <p:spPr>
              <a:xfrm>
                <a:off x="3397069" y="4589679"/>
                <a:ext cx="323172" cy="437763"/>
              </a:xfrm>
              <a:prstGeom prst="round2Same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11414" y="5031061"/>
                <a:ext cx="221220" cy="341932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011414" y="4376051"/>
                <a:ext cx="217197" cy="217247"/>
              </a:xfrm>
              <a:prstGeom prst="ellipse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3" name="Round Same Side Corner Rectangle 52"/>
              <p:cNvSpPr/>
              <p:nvPr/>
            </p:nvSpPr>
            <p:spPr>
              <a:xfrm>
                <a:off x="3958427" y="4593298"/>
                <a:ext cx="323172" cy="437763"/>
              </a:xfrm>
              <a:prstGeom prst="round2Same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570182" y="5031061"/>
                <a:ext cx="221220" cy="341932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570182" y="4376051"/>
                <a:ext cx="217197" cy="217247"/>
              </a:xfrm>
              <a:prstGeom prst="ellipse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6" name="Round Same Side Corner Rectangle 55"/>
              <p:cNvSpPr/>
              <p:nvPr/>
            </p:nvSpPr>
            <p:spPr>
              <a:xfrm>
                <a:off x="4517195" y="4593298"/>
                <a:ext cx="323172" cy="437763"/>
              </a:xfrm>
              <a:prstGeom prst="round2Same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159296" y="5031061"/>
                <a:ext cx="221220" cy="341932"/>
              </a:xfrm>
              <a:prstGeom prst="rect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59296" y="4376051"/>
                <a:ext cx="217197" cy="217247"/>
              </a:xfrm>
              <a:prstGeom prst="ellipse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59" name="Round Same Side Corner Rectangle 58"/>
              <p:cNvSpPr/>
              <p:nvPr/>
            </p:nvSpPr>
            <p:spPr>
              <a:xfrm>
                <a:off x="5106309" y="4593298"/>
                <a:ext cx="323172" cy="437763"/>
              </a:xfrm>
              <a:prstGeom prst="round2SameRect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722238" y="5034680"/>
                <a:ext cx="221220" cy="341932"/>
              </a:xfrm>
              <a:prstGeom prst="rect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22238" y="4379670"/>
                <a:ext cx="217197" cy="217247"/>
              </a:xfrm>
              <a:prstGeom prst="ellipse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62" name="Round Same Side Corner Rectangle 61"/>
              <p:cNvSpPr/>
              <p:nvPr/>
            </p:nvSpPr>
            <p:spPr>
              <a:xfrm>
                <a:off x="5669251" y="4596917"/>
                <a:ext cx="323172" cy="437763"/>
              </a:xfrm>
              <a:prstGeom prst="round2SameRect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288241" y="5031061"/>
                <a:ext cx="221220" cy="341932"/>
              </a:xfrm>
              <a:prstGeom prst="rect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288241" y="4376051"/>
                <a:ext cx="217197" cy="217247"/>
              </a:xfrm>
              <a:prstGeom prst="ellipse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  <p:sp>
            <p:nvSpPr>
              <p:cNvPr id="65" name="Round Same Side Corner Rectangle 64"/>
              <p:cNvSpPr/>
              <p:nvPr/>
            </p:nvSpPr>
            <p:spPr>
              <a:xfrm>
                <a:off x="6235254" y="4593298"/>
                <a:ext cx="323172" cy="437763"/>
              </a:xfrm>
              <a:prstGeom prst="round2SameRect">
                <a:avLst/>
              </a:prstGeom>
              <a:solidFill>
                <a:srgbClr val="FBAB1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900">
                    <a:ea typeface="Times New Roman"/>
                    <a:cs typeface="Times New Roman"/>
                  </a:rPr>
                  <a:t> </a:t>
                </a:r>
                <a:endParaRPr lang="en-US" sz="900"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684058" y="4364083"/>
              <a:ext cx="280396" cy="1003291"/>
              <a:chOff x="3537256" y="2031043"/>
              <a:chExt cx="287786" cy="1029733"/>
            </a:xfrm>
          </p:grpSpPr>
          <p:sp>
            <p:nvSpPr>
              <p:cNvPr id="66" name="Pie 65"/>
              <p:cNvSpPr/>
              <p:nvPr/>
            </p:nvSpPr>
            <p:spPr>
              <a:xfrm>
                <a:off x="3593490" y="2031043"/>
                <a:ext cx="231552" cy="231551"/>
              </a:xfrm>
              <a:prstGeom prst="pie">
                <a:avLst>
                  <a:gd name="adj1" fmla="val 5426676"/>
                  <a:gd name="adj2" fmla="val 16200000"/>
                </a:avLst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593490" y="2662635"/>
                <a:ext cx="114488" cy="398141"/>
              </a:xfrm>
              <a:prstGeom prst="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Round Single Corner Rectangle 67"/>
              <p:cNvSpPr/>
              <p:nvPr/>
            </p:nvSpPr>
            <p:spPr>
              <a:xfrm flipH="1">
                <a:off x="3537256" y="2253104"/>
                <a:ext cx="170719" cy="455673"/>
              </a:xfrm>
              <a:prstGeom prst="round1Rect">
                <a:avLst/>
              </a:prstGeom>
              <a:solidFill>
                <a:srgbClr val="3196C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</p:grpSp>
      </p:grpSp>
      <p:sp>
        <p:nvSpPr>
          <p:cNvPr id="72" name="Content Placeholder 2"/>
          <p:cNvSpPr txBox="1">
            <a:spLocks/>
          </p:cNvSpPr>
          <p:nvPr/>
        </p:nvSpPr>
        <p:spPr>
          <a:xfrm>
            <a:off x="1645027" y="2813642"/>
            <a:ext cx="5892384" cy="6836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457200" indent="-457200" algn="l" defTabSz="4572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charset="2"/>
              <a:buChar char="§"/>
              <a:defRPr sz="2400" b="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1pPr>
            <a:lvl2pPr marL="1078992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rgbClr val="3196CF"/>
                </a:solidFill>
                <a:latin typeface="Arial"/>
                <a:ea typeface="+mn-ea"/>
                <a:cs typeface="Arial"/>
              </a:defRPr>
            </a:lvl2pPr>
            <a:lvl3pPr marL="1627632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3pPr>
            <a:lvl4pPr marL="2020824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4pPr>
            <a:lvl5pPr marL="2478024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Up to </a:t>
            </a:r>
            <a:r>
              <a:rPr lang="en-US" sz="2700" b="1" dirty="0">
                <a:solidFill>
                  <a:srgbClr val="3196CF"/>
                </a:solidFill>
              </a:rPr>
              <a:t>80%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with year-round allergies find relief.</a:t>
            </a:r>
          </a:p>
        </p:txBody>
      </p:sp>
    </p:spTree>
    <p:extLst>
      <p:ext uri="{BB962C8B-B14F-4D97-AF65-F5344CB8AC3E}">
        <p14:creationId xmlns:p14="http://schemas.microsoft.com/office/powerpoint/2010/main" val="60798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15" y="77924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Research shows asthma patients cared </a:t>
            </a:r>
            <a:br>
              <a:rPr lang="en-US" dirty="0"/>
            </a:br>
            <a:r>
              <a:rPr lang="en-US" dirty="0"/>
              <a:t>for by allergists have: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45" y="1426928"/>
            <a:ext cx="4374851" cy="338392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3196CF"/>
                </a:solidFill>
              </a:rPr>
              <a:t>Fewer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emergency care visits.</a:t>
            </a: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3196CF"/>
                </a:solidFill>
              </a:rPr>
              <a:t>Fewer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hospitalizations.</a:t>
            </a: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3196CF"/>
                </a:solidFill>
              </a:rPr>
              <a:t>Reduced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lengths of hospital stays.</a:t>
            </a: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3196CF"/>
                </a:solidFill>
              </a:rPr>
              <a:t>Fewer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sick care office visits.</a:t>
            </a: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3196CF"/>
                </a:solidFill>
              </a:rPr>
              <a:t>Fewer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days missed of work and school.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25" y="1387600"/>
            <a:ext cx="2408025" cy="2403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05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F6C1-C160-4EEC-A257-0FA1CEFC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177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Allergists save healthcare costs for people </a:t>
            </a:r>
            <a:br>
              <a:rPr lang="en-US" dirty="0"/>
            </a:br>
            <a:r>
              <a:rPr lang="en-US" dirty="0"/>
              <a:t>with allergies too.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E0EF-B2DB-4690-A64D-9E660CB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62" y="1273336"/>
            <a:ext cx="4101493" cy="3394472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>
                <a:solidFill>
                  <a:schemeClr val="tx1"/>
                </a:solidFill>
              </a:rPr>
              <a:t>Research shows that immunotherapy (including allergy shots) can save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36% of healthcare costs for people with allergies</a:t>
            </a:r>
            <a:r>
              <a:rPr lang="en-US" dirty="0"/>
              <a:t>. </a:t>
            </a:r>
          </a:p>
          <a:p>
            <a:pPr lvl="0">
              <a:lnSpc>
                <a:spcPts val="2200"/>
              </a:lnSpc>
            </a:pPr>
            <a:r>
              <a:rPr lang="en-US" dirty="0">
                <a:solidFill>
                  <a:schemeClr val="tx1"/>
                </a:solidFill>
              </a:rPr>
              <a:t>Immunotherapy changes the progression of disease, cures patients of symptoms, and prevents asthma and development of other allergies.</a:t>
            </a:r>
          </a:p>
          <a:p>
            <a:endParaRPr lang="en-US" dirty="0"/>
          </a:p>
          <a:p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60693-E965-3747-B935-86C6DA0D3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678799" y="900510"/>
            <a:ext cx="2761178" cy="33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6E52-8540-4E53-AF98-B19E1962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Specialist treatment saves healthcare costs.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A77D-BC7B-47B6-BFB5-37C9221A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69" y="1887675"/>
            <a:ext cx="4168373" cy="1840034"/>
          </a:xfrm>
        </p:spPr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Less time at the doctor,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 the ED or the hospital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saves healthcare dollars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44B2EB-C39C-8A4A-923B-5AEFE4B13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"/>
          <a:stretch/>
        </p:blipFill>
        <p:spPr>
          <a:xfrm>
            <a:off x="5209313" y="1439263"/>
            <a:ext cx="2835254" cy="2835254"/>
          </a:xfrm>
          <a:prstGeom prst="ellipse">
            <a:avLst/>
          </a:prstGeom>
          <a:ln w="508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74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asthma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706" y="627377"/>
            <a:ext cx="6106873" cy="339447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900"/>
              </a:spcBef>
              <a:buNone/>
            </a:pPr>
            <a:r>
              <a:rPr lang="en-US" sz="21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</a:rPr>
              <a:t>Patients experience a </a:t>
            </a:r>
            <a:r>
              <a:rPr lang="en-US" sz="3400" b="1" dirty="0"/>
              <a:t>77% reduction </a:t>
            </a:r>
            <a:r>
              <a:rPr lang="en-US" sz="2600" dirty="0">
                <a:solidFill>
                  <a:schemeClr val="tx1"/>
                </a:solidFill>
              </a:rPr>
              <a:t>in lost time from work or school</a:t>
            </a:r>
          </a:p>
        </p:txBody>
      </p:sp>
      <p:pic>
        <p:nvPicPr>
          <p:cNvPr id="8" name="Picture 7" descr="865117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845" y="1385844"/>
            <a:ext cx="2144110" cy="1429406"/>
          </a:xfrm>
          <a:prstGeom prst="round2DiagRect">
            <a:avLst/>
          </a:prstGeom>
          <a:noFill/>
          <a:ln w="50800" cap="sq">
            <a:solidFill>
              <a:srgbClr val="FFB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  <p:sp>
        <p:nvSpPr>
          <p:cNvPr id="6" name="Down Arrow 5"/>
          <p:cNvSpPr/>
          <p:nvPr/>
        </p:nvSpPr>
        <p:spPr>
          <a:xfrm>
            <a:off x="1916310" y="3024871"/>
            <a:ext cx="313199" cy="293915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>
            <a:solidFill>
              <a:schemeClr val="accent1"/>
            </a:solidFill>
          </a:ln>
          <a:effectLst>
            <a:outerShdw blurRad="50800" dist="38100" dir="2700000" sx="91000" sy="9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284A94"/>
                </a:solidFill>
              </a:ln>
              <a:solidFill>
                <a:srgbClr val="284A94"/>
              </a:solidFill>
            </a:endParaRPr>
          </a:p>
        </p:txBody>
      </p:sp>
      <p:pic>
        <p:nvPicPr>
          <p:cNvPr id="5" name="Picture 4" descr="831159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305" y="1358439"/>
            <a:ext cx="2238376" cy="1492250"/>
          </a:xfrm>
          <a:prstGeom prst="round2DiagRect">
            <a:avLst/>
          </a:prstGeom>
          <a:solidFill>
            <a:srgbClr val="FFBF2D"/>
          </a:solidFill>
          <a:ln w="50800" cap="sq">
            <a:solidFill>
              <a:srgbClr val="FFBF2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57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62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National government guidelines recommend </a:t>
            </a:r>
            <a:br>
              <a:rPr lang="en-US" dirty="0"/>
            </a:br>
            <a:r>
              <a:rPr lang="en-US" dirty="0"/>
              <a:t>specialist care if patient: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51" y="1117714"/>
            <a:ext cx="8142497" cy="30511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Has asthma symptoms every day and often at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night that limit activity.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Has had a life-threatening asthma attack.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Does not meet asthma treatment goals after three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six months or doesn’t respond to treatment.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Has unusual or hard to diagnose symptoms. 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Has other conditions such as severe hay fever or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sinusitis that complicate asthma or make it hard to diagnose.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Needs more tests to find out what causes symptoms</a:t>
            </a:r>
            <a:r>
              <a:rPr lang="en-US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6D4DE-D4ED-4648-AEFF-15847EAFF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6"/>
          <a:stretch/>
        </p:blipFill>
        <p:spPr>
          <a:xfrm>
            <a:off x="5791199" y="717753"/>
            <a:ext cx="2724229" cy="2724229"/>
          </a:xfrm>
          <a:prstGeom prst="ellipse">
            <a:avLst/>
          </a:prstGeom>
          <a:ln w="508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36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42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National government guidelines recommend </a:t>
            </a:r>
            <a:br>
              <a:rPr lang="en-US" dirty="0"/>
            </a:br>
            <a:r>
              <a:rPr lang="en-US" dirty="0"/>
              <a:t>specialist care if patient (continued):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28" y="1122124"/>
            <a:ext cx="7755130" cy="3331887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Needs more instruction on a treatment plan, medicines </a:t>
            </a:r>
            <a:br>
              <a:rPr lang="en-US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tx1"/>
                </a:solidFill>
              </a:rPr>
              <a:t>or asthma triggers.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Might be helped by allergy shots.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Needs treatment with a medicine called oral </a:t>
            </a:r>
            <a:br>
              <a:rPr lang="en-US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tx1"/>
                </a:solidFill>
              </a:rPr>
              <a:t>corticosteroids or have used this medicine more</a:t>
            </a:r>
            <a:br>
              <a:rPr lang="en-US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tx1"/>
                </a:solidFill>
              </a:rPr>
              <a:t>than twice in one year.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Has stayed in the hospital because of asthma.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Needs help to identify asthma triggers.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700" dirty="0">
                <a:solidFill>
                  <a:schemeClr val="tx1"/>
                </a:solidFill>
              </a:rPr>
              <a:t>Has questions about an asthma diagnosis.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6C36E-FCA2-594B-A412-F2902CD03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723" y="1615124"/>
            <a:ext cx="2910348" cy="2406252"/>
          </a:xfrm>
          <a:prstGeom prst="round2DiagRect">
            <a:avLst/>
          </a:prstGeom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54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65722"/>
            <a:ext cx="7877908" cy="694671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Allergic disease affects about 50 million Americans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574" y="1135289"/>
            <a:ext cx="6038851" cy="287292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800" b="1" dirty="0"/>
              <a:t>   Nearly 20-25 percent of U.S. population suffers from:</a:t>
            </a:r>
          </a:p>
          <a:p>
            <a:pPr marL="617220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Asthma</a:t>
            </a:r>
          </a:p>
          <a:p>
            <a:pPr marL="617220"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Allergic rhinitis</a:t>
            </a:r>
          </a:p>
          <a:p>
            <a:pPr marL="617220"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Sinus infections</a:t>
            </a:r>
          </a:p>
          <a:p>
            <a:pPr marL="617220"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Eye allergies</a:t>
            </a:r>
          </a:p>
          <a:p>
            <a:pPr marL="617220"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Skin allergies</a:t>
            </a:r>
          </a:p>
          <a:p>
            <a:pPr marL="617220"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Food allergies</a:t>
            </a:r>
          </a:p>
          <a:p>
            <a:pPr marL="617220"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Insect allergies</a:t>
            </a:r>
          </a:p>
          <a:p>
            <a:pPr marL="617220"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</a:rPr>
              <a:t>Anaphylaxis</a:t>
            </a:r>
          </a:p>
          <a:p>
            <a:pPr lvl="0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59387338"/>
              </p:ext>
            </p:extLst>
          </p:nvPr>
        </p:nvGraphicFramePr>
        <p:xfrm>
          <a:off x="3928977" y="1296132"/>
          <a:ext cx="3304755" cy="317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1957" y="2761366"/>
            <a:ext cx="1877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2F2F2"/>
                </a:solidFill>
                <a:latin typeface="Arial"/>
                <a:cs typeface="Arial"/>
              </a:rPr>
              <a:t>U.S. Population: </a:t>
            </a:r>
          </a:p>
          <a:p>
            <a:pPr algn="ctr"/>
            <a:r>
              <a:rPr lang="en-US" sz="1350" b="1" dirty="0">
                <a:solidFill>
                  <a:srgbClr val="F2F2F2"/>
                </a:solidFill>
                <a:latin typeface="Arial"/>
                <a:cs typeface="Arial"/>
              </a:rPr>
              <a:t>331 million</a:t>
            </a:r>
          </a:p>
        </p:txBody>
      </p:sp>
    </p:spTree>
    <p:extLst>
      <p:ext uri="{BB962C8B-B14F-4D97-AF65-F5344CB8AC3E}">
        <p14:creationId xmlns:p14="http://schemas.microsoft.com/office/powerpoint/2010/main" val="4259224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F05-1898-4B4A-BA93-230FA456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357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Specialist care means improved quality of life.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466AF-28C1-4BA7-B5C3-B425F684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51" y="1308306"/>
            <a:ext cx="8142497" cy="3394472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In a survey of nearly 400 patients treated in a large managed care organization, significant quality of life improvements were reported by patients treated by allergists, compared to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those treated by generalists or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the emergency department. 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Improvements were seen 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physical function, emotion, pain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relief and general health.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0F3AF-119C-3F46-A3BC-61D3B38D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"/>
          <a:stretch/>
        </p:blipFill>
        <p:spPr>
          <a:xfrm>
            <a:off x="4437286" y="2104102"/>
            <a:ext cx="3979128" cy="2349910"/>
          </a:xfrm>
          <a:prstGeom prst="round2DiagRect">
            <a:avLst/>
          </a:prstGeom>
          <a:ln w="508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67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70527" y="1320800"/>
            <a:ext cx="4124793" cy="2328628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latinLnBrk="0" hangingPunct="1">
              <a:spcBef>
                <a:spcPts val="600"/>
              </a:spcBef>
              <a:buSzPct val="80000"/>
              <a:buFont typeface="Wingdings" charset="2"/>
              <a:buChar char="§"/>
              <a:defRPr sz="28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2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Feel good.</a:t>
            </a:r>
          </a:p>
          <a:p>
            <a:pPr marL="0" indent="0" algn="ctr">
              <a:lnSpc>
                <a:spcPts val="22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Be active all day.  </a:t>
            </a:r>
          </a:p>
          <a:p>
            <a:pPr marL="0" indent="0" algn="ctr">
              <a:lnSpc>
                <a:spcPts val="2200"/>
              </a:lnSpc>
              <a:buNone/>
            </a:pPr>
            <a:r>
              <a:rPr lang="en-US" sz="1800" dirty="0">
                <a:solidFill>
                  <a:schemeClr val="tx1"/>
                </a:solidFill>
              </a:rPr>
              <a:t>Sleep well at night.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100" dirty="0">
                <a:solidFill>
                  <a:schemeClr val="tx2"/>
                </a:solidFill>
              </a:rPr>
              <a:t> </a:t>
            </a:r>
            <a:r>
              <a:rPr lang="en-US" sz="2100" b="1" dirty="0">
                <a:solidFill>
                  <a:schemeClr val="tx2"/>
                </a:solidFill>
              </a:rPr>
              <a:t>Find an allergist, find relief.</a:t>
            </a:r>
          </a:p>
          <a:p>
            <a:pPr marL="0" indent="0" algn="ctr">
              <a:buNone/>
            </a:pPr>
            <a:r>
              <a:rPr lang="en-US" sz="2100" dirty="0"/>
              <a:t> </a:t>
            </a:r>
          </a:p>
          <a:p>
            <a:pPr marL="0" indent="0" algn="ctr">
              <a:buNone/>
            </a:pPr>
            <a:endParaRPr lang="en-US" sz="2100" dirty="0"/>
          </a:p>
          <a:p>
            <a:pPr marL="0" indent="0" algn="ctr">
              <a:buNone/>
            </a:pPr>
            <a:endParaRPr lang="en-US" sz="2100" dirty="0"/>
          </a:p>
        </p:txBody>
      </p:sp>
      <p:sp>
        <p:nvSpPr>
          <p:cNvPr id="3" name="Rectangle 2"/>
          <p:cNvSpPr/>
          <p:nvPr/>
        </p:nvSpPr>
        <p:spPr>
          <a:xfrm>
            <a:off x="2857500" y="3231875"/>
            <a:ext cx="3429000" cy="5371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400" dirty="0">
                <a:latin typeface="Arial"/>
                <a:cs typeface="Arial"/>
              </a:rPr>
              <a:t>Find an Allergist and other useful tools at </a:t>
            </a:r>
            <a:r>
              <a:rPr lang="en-US" sz="1400" u="sng" dirty="0">
                <a:solidFill>
                  <a:schemeClr val="tx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AllergyAndAsthmaRelief.org</a:t>
            </a:r>
            <a:endParaRPr lang="en-US"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E2BD48-DEDB-F94D-AEC1-FE36A93D51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62" y="648930"/>
            <a:ext cx="2492478" cy="1661652"/>
          </a:xfrm>
          <a:prstGeom prst="round2DiagRect">
            <a:avLst/>
          </a:prstGeom>
          <a:ln w="50800">
            <a:solidFill>
              <a:srgbClr val="FFBF2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D7F7D-63C6-8E41-8241-383AB5F016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15" y="-19664"/>
            <a:ext cx="3528756" cy="52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9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1446" y="1156676"/>
            <a:ext cx="8049846" cy="3261051"/>
          </a:xfrm>
        </p:spPr>
        <p:txBody>
          <a:bodyPr>
            <a:no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ACAAI Patient Benchmark Survey. Penn, Schoen, &amp; </a:t>
            </a:r>
            <a:r>
              <a:rPr lang="en-US" sz="1350" dirty="0" err="1">
                <a:solidFill>
                  <a:schemeClr val="tx1"/>
                </a:solidFill>
              </a:rPr>
              <a:t>Berland</a:t>
            </a:r>
            <a:r>
              <a:rPr lang="en-US" sz="1350" dirty="0">
                <a:solidFill>
                  <a:schemeClr val="tx1"/>
                </a:solidFill>
              </a:rPr>
              <a:t> Associates, LLC. October 2007.</a:t>
            </a:r>
          </a:p>
          <a:p>
            <a:pPr lvl="0"/>
            <a:r>
              <a:rPr lang="en-US" sz="1350" dirty="0">
                <a:solidFill>
                  <a:schemeClr val="tx1"/>
                </a:solidFill>
              </a:rPr>
              <a:t>Morbidity and Mortality: 2009 Chart Book on Cardiovascular, Lung and Blood Diseases. National Institutes of Health, National Heart, Lung and Blood Institute. October 2009.</a:t>
            </a:r>
          </a:p>
          <a:p>
            <a:pPr lvl="0"/>
            <a:r>
              <a:rPr lang="en-US" sz="1350" dirty="0">
                <a:solidFill>
                  <a:schemeClr val="tx1"/>
                </a:solidFill>
              </a:rPr>
              <a:t>Patel MR, Valerio MA, </a:t>
            </a:r>
            <a:r>
              <a:rPr lang="en-US" sz="1350" dirty="0" err="1">
                <a:solidFill>
                  <a:schemeClr val="tx1"/>
                </a:solidFill>
              </a:rPr>
              <a:t>Janevic</a:t>
            </a:r>
            <a:r>
              <a:rPr lang="en-US" sz="1350" dirty="0">
                <a:solidFill>
                  <a:schemeClr val="tx1"/>
                </a:solidFill>
              </a:rPr>
              <a:t> MR, et al. Long-term effects of negotiated treatment plans on self-management behaviors and satisfaction with care among women with asthma. J Asthma 2013.50(1):82-89. https://ncbi.nlm. nih.gov/</a:t>
            </a:r>
            <a:r>
              <a:rPr lang="en-US" sz="1350" dirty="0" err="1">
                <a:solidFill>
                  <a:schemeClr val="tx1"/>
                </a:solidFill>
              </a:rPr>
              <a:t>pubmed</a:t>
            </a:r>
            <a:r>
              <a:rPr lang="en-US" sz="1350" dirty="0">
                <a:solidFill>
                  <a:schemeClr val="tx1"/>
                </a:solidFill>
              </a:rPr>
              <a:t>/23189924</a:t>
            </a:r>
          </a:p>
          <a:p>
            <a:r>
              <a:rPr lang="en-US" sz="1350" dirty="0">
                <a:solidFill>
                  <a:schemeClr val="tx1"/>
                </a:solidFill>
              </a:rPr>
              <a:t>Villanueva AG, Mitchell L, </a:t>
            </a:r>
            <a:r>
              <a:rPr lang="en-US" sz="1350" dirty="0" err="1">
                <a:solidFill>
                  <a:schemeClr val="tx1"/>
                </a:solidFill>
              </a:rPr>
              <a:t>Ponticelli</a:t>
            </a:r>
            <a:r>
              <a:rPr lang="en-US" sz="1350" dirty="0">
                <a:solidFill>
                  <a:schemeClr val="tx1"/>
                </a:solidFill>
              </a:rPr>
              <a:t> D, et al.  Effectiveness of an asthma center in improving care and reducing costs in patients with difficult-to-control asthma.  Abstract presentation, the American College of Chest Physicians annual meeting, October 2000.  </a:t>
            </a:r>
          </a:p>
          <a:p>
            <a:pPr lvl="0"/>
            <a:endParaRPr lang="en-US" sz="1350" dirty="0">
              <a:solidFill>
                <a:srgbClr val="3196CF"/>
              </a:solidFill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21667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164492"/>
            <a:ext cx="7979507" cy="3294058"/>
          </a:xfrm>
        </p:spPr>
        <p:txBody>
          <a:bodyPr>
            <a:normAutofit/>
          </a:bodyPr>
          <a:lstStyle/>
          <a:p>
            <a:pPr lvl="0"/>
            <a:r>
              <a:rPr lang="en-US" sz="1350" dirty="0">
                <a:solidFill>
                  <a:schemeClr val="tx1"/>
                </a:solidFill>
              </a:rPr>
              <a:t>Castro M, Zimmermann NA, Crocker S, Bradley J, Leven C, </a:t>
            </a:r>
            <a:r>
              <a:rPr lang="en-US" sz="1350" dirty="0" err="1">
                <a:solidFill>
                  <a:schemeClr val="tx1"/>
                </a:solidFill>
              </a:rPr>
              <a:t>Schechtman</a:t>
            </a:r>
            <a:r>
              <a:rPr lang="en-US" sz="1350" dirty="0">
                <a:solidFill>
                  <a:schemeClr val="tx1"/>
                </a:solidFill>
              </a:rPr>
              <a:t> KB.  Asthma intervention program prevents readmissions in high healthcare users.  </a:t>
            </a:r>
            <a:r>
              <a:rPr lang="en-US" sz="1350" cap="all" dirty="0">
                <a:solidFill>
                  <a:schemeClr val="tx1"/>
                </a:solidFill>
              </a:rPr>
              <a:t>A</a:t>
            </a:r>
            <a:r>
              <a:rPr lang="en-US" sz="1350" dirty="0">
                <a:solidFill>
                  <a:schemeClr val="tx1"/>
                </a:solidFill>
              </a:rPr>
              <a:t>m</a:t>
            </a:r>
            <a:r>
              <a:rPr lang="en-US" sz="1350" cap="all" dirty="0">
                <a:solidFill>
                  <a:schemeClr val="tx1"/>
                </a:solidFill>
              </a:rPr>
              <a:t> J </a:t>
            </a:r>
            <a:r>
              <a:rPr lang="en-US" sz="1350" dirty="0" err="1">
                <a:solidFill>
                  <a:schemeClr val="tx1"/>
                </a:solidFill>
              </a:rPr>
              <a:t>Respir</a:t>
            </a:r>
            <a:r>
              <a:rPr lang="en-US" sz="1350" dirty="0">
                <a:solidFill>
                  <a:schemeClr val="tx1"/>
                </a:solidFill>
              </a:rPr>
              <a:t> Critical Care Med.  2003;168:1095-1099.</a:t>
            </a:r>
          </a:p>
          <a:p>
            <a:r>
              <a:rPr lang="en-US" sz="1350" dirty="0">
                <a:solidFill>
                  <a:schemeClr val="tx1"/>
                </a:solidFill>
              </a:rPr>
              <a:t>Doan T, </a:t>
            </a:r>
            <a:r>
              <a:rPr lang="en-US" sz="1350" dirty="0" err="1">
                <a:solidFill>
                  <a:schemeClr val="tx1"/>
                </a:solidFill>
              </a:rPr>
              <a:t>Grammer</a:t>
            </a:r>
            <a:r>
              <a:rPr lang="en-US" sz="1350" dirty="0">
                <a:solidFill>
                  <a:schemeClr val="tx1"/>
                </a:solidFill>
              </a:rPr>
              <a:t> LC, </a:t>
            </a:r>
            <a:r>
              <a:rPr lang="en-US" sz="1350" dirty="0" err="1">
                <a:solidFill>
                  <a:schemeClr val="tx1"/>
                </a:solidFill>
              </a:rPr>
              <a:t>Yarnold</a:t>
            </a:r>
            <a:r>
              <a:rPr lang="en-US" sz="1350" dirty="0">
                <a:solidFill>
                  <a:schemeClr val="tx1"/>
                </a:solidFill>
              </a:rPr>
              <a:t> PR, et al. An intervention program to reduce the hospitalization cost of asthmatic patients requiring intubation.  Ann Allergy Asthma </a:t>
            </a:r>
            <a:r>
              <a:rPr lang="en-US" sz="1350" dirty="0" err="1">
                <a:solidFill>
                  <a:schemeClr val="tx1"/>
                </a:solidFill>
              </a:rPr>
              <a:t>Immunol</a:t>
            </a:r>
            <a:r>
              <a:rPr lang="en-US" sz="1350" dirty="0">
                <a:solidFill>
                  <a:schemeClr val="tx1"/>
                </a:solidFill>
              </a:rPr>
              <a:t>. 1996;76:513-518.</a:t>
            </a:r>
          </a:p>
          <a:p>
            <a:pPr lvl="0"/>
            <a:r>
              <a:rPr lang="en-US" sz="1350" dirty="0" err="1">
                <a:solidFill>
                  <a:schemeClr val="tx1"/>
                </a:solidFill>
              </a:rPr>
              <a:t>Hankin</a:t>
            </a:r>
            <a:r>
              <a:rPr lang="en-US" sz="1350" dirty="0">
                <a:solidFill>
                  <a:schemeClr val="tx1"/>
                </a:solidFill>
              </a:rPr>
              <a:t> CS, Cox L, </a:t>
            </a:r>
            <a:r>
              <a:rPr lang="en-US" sz="1350" dirty="0" err="1">
                <a:solidFill>
                  <a:schemeClr val="tx1"/>
                </a:solidFill>
              </a:rPr>
              <a:t>Bronstone</a:t>
            </a:r>
            <a:r>
              <a:rPr lang="en-US" sz="1350" dirty="0">
                <a:solidFill>
                  <a:schemeClr val="tx1"/>
                </a:solidFill>
              </a:rPr>
              <a:t> A.  The health economics of allergen immunotherapy.  </a:t>
            </a:r>
            <a:r>
              <a:rPr lang="en-US" sz="1350" dirty="0" err="1">
                <a:solidFill>
                  <a:schemeClr val="tx1"/>
                </a:solidFill>
              </a:rPr>
              <a:t>Immunol</a:t>
            </a:r>
            <a:r>
              <a:rPr lang="en-US" sz="1350" dirty="0">
                <a:solidFill>
                  <a:schemeClr val="tx1"/>
                </a:solidFill>
              </a:rPr>
              <a:t> Allergy </a:t>
            </a:r>
            <a:r>
              <a:rPr lang="en-US" sz="1350" dirty="0" err="1">
                <a:solidFill>
                  <a:schemeClr val="tx1"/>
                </a:solidFill>
              </a:rPr>
              <a:t>Clin</a:t>
            </a:r>
            <a:r>
              <a:rPr lang="en-US" sz="1350" dirty="0">
                <a:solidFill>
                  <a:schemeClr val="tx1"/>
                </a:solidFill>
              </a:rPr>
              <a:t> N Am.  2011 31(2):325-341.</a:t>
            </a:r>
          </a:p>
          <a:p>
            <a:pPr lvl="0"/>
            <a:r>
              <a:rPr lang="en-US" sz="1350" dirty="0" err="1">
                <a:solidFill>
                  <a:schemeClr val="tx1"/>
                </a:solidFill>
              </a:rPr>
              <a:t>Hankin</a:t>
            </a:r>
            <a:r>
              <a:rPr lang="en-US" sz="1350" dirty="0">
                <a:solidFill>
                  <a:schemeClr val="tx1"/>
                </a:solidFill>
              </a:rPr>
              <a:t> CS, Cox L, Lang D, et al.  Allergy immunotherapy among Medicaid-enrolled children with allergic rhinitis:  Patterns of care, resources use, and costs.  J Allergy </a:t>
            </a:r>
            <a:r>
              <a:rPr lang="en-US" sz="1350" dirty="0" err="1">
                <a:solidFill>
                  <a:schemeClr val="tx1"/>
                </a:solidFill>
              </a:rPr>
              <a:t>ClinImmunol</a:t>
            </a:r>
            <a:r>
              <a:rPr lang="en-US" sz="1350" dirty="0">
                <a:solidFill>
                  <a:schemeClr val="tx1"/>
                </a:solidFill>
              </a:rPr>
              <a:t>. 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2008;121(1):227-32.</a:t>
            </a:r>
          </a:p>
        </p:txBody>
      </p:sp>
    </p:spTree>
    <p:extLst>
      <p:ext uri="{BB962C8B-B14F-4D97-AF65-F5344CB8AC3E}">
        <p14:creationId xmlns:p14="http://schemas.microsoft.com/office/powerpoint/2010/main" val="9666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4" y="1177542"/>
            <a:ext cx="7971692" cy="3394472"/>
          </a:xfrm>
        </p:spPr>
        <p:txBody>
          <a:bodyPr>
            <a:no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Guidelines for the Diagnosis and Management of Asthma. National Institutes of Health, National Heart, Lung and Blood Institute. 2007</a:t>
            </a:r>
          </a:p>
          <a:p>
            <a:pPr lvl="0"/>
            <a:r>
              <a:rPr lang="en-US" sz="1350" dirty="0" err="1">
                <a:solidFill>
                  <a:schemeClr val="tx1"/>
                </a:solidFill>
              </a:rPr>
              <a:t>Soni</a:t>
            </a:r>
            <a:r>
              <a:rPr lang="en-US" sz="1350" dirty="0">
                <a:solidFill>
                  <a:schemeClr val="tx1"/>
                </a:solidFill>
              </a:rPr>
              <a:t> A. Allergic rhinitis: trends in use and expenditures, 2000 and 2005; Statistical brief #204.  Bethesda (MD):  Agency for health care policy and Research; 2008.</a:t>
            </a:r>
          </a:p>
          <a:p>
            <a:pPr lvl="0"/>
            <a:r>
              <a:rPr lang="en-US" sz="1350" dirty="0" err="1">
                <a:solidFill>
                  <a:schemeClr val="tx1"/>
                </a:solidFill>
              </a:rPr>
              <a:t>Hankin</a:t>
            </a:r>
            <a:r>
              <a:rPr lang="en-US" sz="1350" dirty="0">
                <a:solidFill>
                  <a:schemeClr val="tx1"/>
                </a:solidFill>
              </a:rPr>
              <a:t> CS, Cox L, Lang D, et al.  Allergen immunotherapy and health care cost benefits for children with allergic rhinitis:  a large-scale, retrospective, matched cohort study.  Ann Allergy Asthma </a:t>
            </a:r>
            <a:r>
              <a:rPr lang="en-US" sz="1350" dirty="0" err="1">
                <a:solidFill>
                  <a:schemeClr val="tx1"/>
                </a:solidFill>
              </a:rPr>
              <a:t>Immunol</a:t>
            </a:r>
            <a:r>
              <a:rPr lang="en-US" sz="1350" dirty="0">
                <a:solidFill>
                  <a:schemeClr val="tx1"/>
                </a:solidFill>
              </a:rPr>
              <a:t>. 2010;104(1):79-85.</a:t>
            </a:r>
          </a:p>
          <a:p>
            <a:pPr lvl="0"/>
            <a:r>
              <a:rPr lang="en-US" sz="1350" dirty="0" err="1">
                <a:solidFill>
                  <a:schemeClr val="tx1"/>
                </a:solidFill>
              </a:rPr>
              <a:t>Ariano</a:t>
            </a:r>
            <a:r>
              <a:rPr lang="en-US" sz="1350" dirty="0">
                <a:solidFill>
                  <a:schemeClr val="tx1"/>
                </a:solidFill>
              </a:rPr>
              <a:t> R, </a:t>
            </a:r>
            <a:r>
              <a:rPr lang="en-US" sz="1350" dirty="0" err="1">
                <a:solidFill>
                  <a:schemeClr val="tx1"/>
                </a:solidFill>
              </a:rPr>
              <a:t>Berto</a:t>
            </a:r>
            <a:r>
              <a:rPr lang="en-US" sz="1350" dirty="0">
                <a:solidFill>
                  <a:schemeClr val="tx1"/>
                </a:solidFill>
              </a:rPr>
              <a:t> P, </a:t>
            </a:r>
            <a:r>
              <a:rPr lang="en-US" sz="1350" dirty="0" err="1">
                <a:solidFill>
                  <a:schemeClr val="tx1"/>
                </a:solidFill>
              </a:rPr>
              <a:t>Tracci</a:t>
            </a:r>
            <a:r>
              <a:rPr lang="en-US" sz="1350" dirty="0">
                <a:solidFill>
                  <a:schemeClr val="tx1"/>
                </a:solidFill>
              </a:rPr>
              <a:t> D, </a:t>
            </a:r>
            <a:r>
              <a:rPr lang="en-US" sz="1350" dirty="0" err="1">
                <a:solidFill>
                  <a:schemeClr val="tx1"/>
                </a:solidFill>
              </a:rPr>
              <a:t>Incorvaia</a:t>
            </a:r>
            <a:r>
              <a:rPr lang="en-US" sz="1350" dirty="0">
                <a:solidFill>
                  <a:schemeClr val="tx1"/>
                </a:solidFill>
              </a:rPr>
              <a:t> C, </a:t>
            </a:r>
            <a:r>
              <a:rPr lang="en-US" sz="1350" dirty="0" err="1">
                <a:solidFill>
                  <a:schemeClr val="tx1"/>
                </a:solidFill>
              </a:rPr>
              <a:t>Frati</a:t>
            </a:r>
            <a:r>
              <a:rPr lang="en-US" sz="1350" dirty="0">
                <a:solidFill>
                  <a:schemeClr val="tx1"/>
                </a:solidFill>
              </a:rPr>
              <a:t> F. </a:t>
            </a:r>
            <a:r>
              <a:rPr lang="en-US" sz="1350" dirty="0" err="1">
                <a:solidFill>
                  <a:schemeClr val="tx1"/>
                </a:solidFill>
              </a:rPr>
              <a:t>Pharmacoeconomics</a:t>
            </a:r>
            <a:r>
              <a:rPr lang="en-US" sz="1350" dirty="0">
                <a:solidFill>
                  <a:schemeClr val="tx1"/>
                </a:solidFill>
              </a:rPr>
              <a:t> of allergen immunotherapy compared with symptomatic drug treatment in patients with allergic rhinitis and asthma.  Allergy Asthma Proc. 2006;27(2):159-63.</a:t>
            </a:r>
          </a:p>
        </p:txBody>
      </p:sp>
    </p:spTree>
    <p:extLst>
      <p:ext uri="{BB962C8B-B14F-4D97-AF65-F5344CB8AC3E}">
        <p14:creationId xmlns:p14="http://schemas.microsoft.com/office/powerpoint/2010/main" val="300641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BF3D-650E-4016-A560-95DE2DAF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10" y="85992"/>
            <a:ext cx="8045939" cy="780622"/>
          </a:xfrm>
        </p:spPr>
        <p:txBody>
          <a:bodyPr/>
          <a:lstStyle/>
          <a:p>
            <a:r>
              <a:rPr lang="en-US" dirty="0"/>
              <a:t>Facts About Allergies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23AC23-F682-694E-B369-094B3D488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25" y="862286"/>
            <a:ext cx="7942074" cy="36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30739" y="583803"/>
            <a:ext cx="4966677" cy="2819215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latinLnBrk="0" hangingPunct="1">
              <a:spcBef>
                <a:spcPts val="600"/>
              </a:spcBef>
              <a:buSzPct val="80000"/>
              <a:buFont typeface="Wingdings" charset="2"/>
              <a:buChar char="§"/>
              <a:defRPr sz="28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24498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>
                <a:solidFill>
                  <a:schemeClr val="tx1"/>
                </a:solidFill>
              </a:rPr>
              <a:t>Misdiagnosis and mistreatment </a:t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sz="2100" b="1" dirty="0">
                <a:solidFill>
                  <a:schemeClr val="tx1"/>
                </a:solidFill>
              </a:rPr>
              <a:t>can be dangerous.</a:t>
            </a:r>
          </a:p>
          <a:p>
            <a:pPr marL="0" indent="0" algn="ctr">
              <a:buNone/>
            </a:pPr>
            <a:endParaRPr lang="en-US" sz="21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tx2"/>
                </a:solidFill>
              </a:rPr>
              <a:t>	But it doesn’t need to happen,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tx2"/>
                </a:solidFill>
              </a:rPr>
              <a:t>  and it shouldn’t happen.</a:t>
            </a:r>
          </a:p>
          <a:p>
            <a:pPr marL="0" indent="0" algn="ctr">
              <a:buNone/>
            </a:pPr>
            <a:endParaRPr lang="en-US" sz="21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100" b="1" dirty="0">
                <a:solidFill>
                  <a:schemeClr val="tx1"/>
                </a:solidFill>
              </a:rPr>
              <a:t>Allergists are specially trained to treat asthma and allergies and keep these patients as healthy as possible. 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E48F4-AD10-2747-A2F6-7065ACF57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"/>
          <a:stretch/>
        </p:blipFill>
        <p:spPr>
          <a:xfrm>
            <a:off x="5907198" y="1028210"/>
            <a:ext cx="2633785" cy="2633785"/>
          </a:xfrm>
          <a:prstGeom prst="ellipse">
            <a:avLst/>
          </a:prstGeom>
          <a:ln w="508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59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1C4DA3-4BA3-4D5C-9A7C-3FEF6348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0" y="112965"/>
            <a:ext cx="8092830" cy="780622"/>
          </a:xfrm>
        </p:spPr>
        <p:txBody>
          <a:bodyPr/>
          <a:lstStyle/>
          <a:p>
            <a:r>
              <a:rPr lang="en-US" dirty="0"/>
              <a:t>Potential risks of non-specialist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76" y="1133229"/>
            <a:ext cx="4730260" cy="338929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Misinterpretation of test results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Over-diagnosis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Mismanagement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Over-prescription of medications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treatments</a:t>
            </a:r>
          </a:p>
          <a:p>
            <a:r>
              <a:rPr lang="en-US" dirty="0">
                <a:solidFill>
                  <a:schemeClr val="tx1"/>
                </a:solidFill>
              </a:rPr>
              <a:t>Costly and unnecessary allergen avoidance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035" y="1342562"/>
            <a:ext cx="2914215" cy="1942809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rgbClr val="FFBF2D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00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Anyone with allergies and asthma should: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46" y="1200151"/>
            <a:ext cx="8083755" cy="3394472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Feel good.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Be active all day.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Sleep well at night.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b="1" dirty="0"/>
              <a:t>No one should accept less.</a:t>
            </a:r>
          </a:p>
        </p:txBody>
      </p:sp>
      <p:pic>
        <p:nvPicPr>
          <p:cNvPr id="7" name="Picture 6" descr="13716455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649" y="1141195"/>
            <a:ext cx="1536919" cy="1618035"/>
          </a:xfrm>
          <a:prstGeom prst="rect">
            <a:avLst/>
          </a:prstGeom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9338636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011" y="2897387"/>
            <a:ext cx="1550395" cy="1623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A85AD-7A20-B24C-A015-A26243A390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72" y="2321609"/>
            <a:ext cx="2228882" cy="2228882"/>
          </a:xfrm>
          <a:prstGeom prst="ellipse">
            <a:avLst/>
          </a:prstGeom>
          <a:ln w="508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80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Allergists are Allergy and Asthma Specialists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69" y="1232371"/>
            <a:ext cx="4712677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Qualifications: </a:t>
            </a:r>
          </a:p>
          <a:p>
            <a:pPr marL="342900" lvl="1" algn="just">
              <a:lnSpc>
                <a:spcPts val="1800"/>
              </a:lnSpc>
              <a:spcBef>
                <a:spcPts val="900"/>
              </a:spcBef>
              <a:spcAft>
                <a:spcPts val="450"/>
              </a:spcAft>
            </a:pPr>
            <a:r>
              <a:rPr lang="en-US" dirty="0"/>
              <a:t>Medical degree</a:t>
            </a:r>
          </a:p>
          <a:p>
            <a:pPr marL="342900" lvl="1">
              <a:lnSpc>
                <a:spcPts val="1800"/>
              </a:lnSpc>
              <a:spcBef>
                <a:spcPts val="450"/>
              </a:spcBef>
            </a:pPr>
            <a:r>
              <a:rPr lang="en-US" dirty="0"/>
              <a:t>Three-year residency training in Internal Medicine or Pediatrics or four-year residency in Med-</a:t>
            </a:r>
            <a:r>
              <a:rPr lang="en-US" dirty="0" err="1"/>
              <a:t>Peds</a:t>
            </a:r>
            <a:endParaRPr lang="en-US" dirty="0">
              <a:solidFill>
                <a:srgbClr val="FF0000"/>
              </a:solidFill>
            </a:endParaRPr>
          </a:p>
          <a:p>
            <a:pPr marL="342900" lvl="1">
              <a:lnSpc>
                <a:spcPts val="1800"/>
              </a:lnSpc>
              <a:spcBef>
                <a:spcPts val="450"/>
              </a:spcBef>
            </a:pPr>
            <a:r>
              <a:rPr lang="en-US" dirty="0"/>
              <a:t>Additional two or three years of intensive training in an Allergy and Immunology Fellowship  </a:t>
            </a:r>
          </a:p>
          <a:p>
            <a:pPr marL="342900" lvl="1">
              <a:lnSpc>
                <a:spcPts val="1800"/>
              </a:lnSpc>
              <a:spcBef>
                <a:spcPts val="450"/>
              </a:spcBef>
            </a:pPr>
            <a:r>
              <a:rPr lang="en-US" dirty="0"/>
              <a:t>Board certification in Allergy &amp; Immunology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7281">
            <a:off x="5976747" y="1302544"/>
            <a:ext cx="2413000" cy="2413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7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70" y="91054"/>
            <a:ext cx="6172200" cy="780622"/>
          </a:xfrm>
        </p:spPr>
        <p:txBody>
          <a:bodyPr>
            <a:normAutofit/>
          </a:bodyPr>
          <a:lstStyle/>
          <a:p>
            <a:r>
              <a:rPr lang="en-US" dirty="0"/>
              <a:t>Board-certified allergists have </a:t>
            </a:r>
            <a:br>
              <a:rPr lang="en-US" dirty="0"/>
            </a:br>
            <a:r>
              <a:rPr lang="en-US" dirty="0"/>
              <a:t>specialized training to expertly: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97" y="1154407"/>
            <a:ext cx="6106873" cy="305026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Perform allergy testing.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Identify the source of suffering.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Diagnose allergic conditions and asthma.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Treat more than just symptoms.</a:t>
            </a:r>
          </a:p>
          <a:p>
            <a:r>
              <a:rPr lang="en-US" dirty="0">
                <a:solidFill>
                  <a:schemeClr val="tx1"/>
                </a:solidFill>
              </a:rPr>
              <a:t>Develop a plan for each patient that eliminates symptoms.    </a:t>
            </a:r>
          </a:p>
          <a:p>
            <a:r>
              <a:rPr lang="en-US" dirty="0">
                <a:solidFill>
                  <a:schemeClr val="tx1"/>
                </a:solidFill>
              </a:rPr>
              <a:t>Safely administer therapy and medications.</a:t>
            </a:r>
          </a:p>
          <a:p>
            <a:r>
              <a:rPr lang="en-US" dirty="0">
                <a:solidFill>
                  <a:schemeClr val="tx1"/>
                </a:solidFill>
              </a:rPr>
              <a:t>Monitor patients’ progress over time and adjust treatment as needed.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Provide most cost-effective care and outcomes. </a:t>
            </a:r>
          </a:p>
        </p:txBody>
      </p:sp>
      <p:pic>
        <p:nvPicPr>
          <p:cNvPr id="4" name="Picture 3" descr="8653767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891" y="221153"/>
            <a:ext cx="2912616" cy="2961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05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88"/>
            <a:ext cx="8229600" cy="780622"/>
          </a:xfrm>
        </p:spPr>
        <p:txBody>
          <a:bodyPr>
            <a:normAutofit/>
          </a:bodyPr>
          <a:lstStyle/>
          <a:p>
            <a:r>
              <a:rPr lang="en-US" dirty="0"/>
              <a:t>What to expect from allergist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04" y="1147774"/>
            <a:ext cx="7311418" cy="308034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Evaluation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Medical history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Physical exam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Testing (allergy and breathing)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Education and management plans for prevention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Environmental pollutant and allergens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Self-management and trigger avoidance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Partnerships with other health care providers and caregivers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dirty="0"/>
              <a:t>Treatment, including allergy shots (immunotherapy)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0CC77-DE13-D340-B1AB-BB3F49C8C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548" y="187360"/>
            <a:ext cx="3323303" cy="3396312"/>
          </a:xfrm>
          <a:prstGeom prst="ellipse">
            <a:avLst/>
          </a:prstGeom>
          <a:ln w="508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57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84E53"/>
      </a:dk1>
      <a:lt1>
        <a:srgbClr val="FEFFFE"/>
      </a:lt1>
      <a:dk2>
        <a:srgbClr val="007FB9"/>
      </a:dk2>
      <a:lt2>
        <a:srgbClr val="E6EEF4"/>
      </a:lt2>
      <a:accent1>
        <a:srgbClr val="F68C2A"/>
      </a:accent1>
      <a:accent2>
        <a:srgbClr val="FAAF18"/>
      </a:accent2>
      <a:accent3>
        <a:srgbClr val="A2DEF6"/>
      </a:accent3>
      <a:accent4>
        <a:srgbClr val="5BB8DE"/>
      </a:accent4>
      <a:accent5>
        <a:srgbClr val="007EBB"/>
      </a:accent5>
      <a:accent6>
        <a:srgbClr val="F4F5F4"/>
      </a:accent6>
      <a:hlink>
        <a:srgbClr val="007EBB"/>
      </a:hlink>
      <a:folHlink>
        <a:srgbClr val="5BB8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lue of allergist presentation 2020 update  -  Read-Only" id="{33BD863E-AC24-0F46-86B3-BF11339F97F4}" vid="{3E07E24D-E87D-BD4F-9E0E-7B7AD86D8D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403AE2B9B4B429A8907C1DFC724A4" ma:contentTypeVersion="1" ma:contentTypeDescription="Create a new document." ma:contentTypeScope="" ma:versionID="dadcf2ae85d18d1c6a34acf0d8d5f84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FD46BC6-FFE9-4F11-9A63-4F290E4D2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EAF4AB-08E1-44B6-A716-8E7DB9EA8443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AFB403B-C0ED-4473-B0F3-E77AEF448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1325</Words>
  <Application>Microsoft Office PowerPoint</Application>
  <PresentationFormat>On-screen Show (16:9)</PresentationFormat>
  <Paragraphs>206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明朝</vt:lpstr>
      <vt:lpstr>Arial</vt:lpstr>
      <vt:lpstr>Calibri</vt:lpstr>
      <vt:lpstr>Times New Roman</vt:lpstr>
      <vt:lpstr>Office Theme</vt:lpstr>
      <vt:lpstr> The Allergy and Asthma Expert</vt:lpstr>
      <vt:lpstr>Allergic disease affects about 50 million Americans </vt:lpstr>
      <vt:lpstr>Facts About Allergies</vt:lpstr>
      <vt:lpstr>PowerPoint Presentation</vt:lpstr>
      <vt:lpstr>Potential risks of non-specialist care</vt:lpstr>
      <vt:lpstr>Anyone with allergies and asthma should:</vt:lpstr>
      <vt:lpstr>Allergists are Allergy and Asthma Specialists</vt:lpstr>
      <vt:lpstr>Board-certified allergists have  specialized training to expertly:</vt:lpstr>
      <vt:lpstr>What to expect from allergist care</vt:lpstr>
      <vt:lpstr>Allergist care results in:</vt:lpstr>
      <vt:lpstr>Allergy sufferers say allergists are more effective at relieving symptoms:</vt:lpstr>
      <vt:lpstr>Allergists vs. Non-Allergists:</vt:lpstr>
      <vt:lpstr>How common is it to find relief after seeing an allergist?</vt:lpstr>
      <vt:lpstr>Research shows asthma patients cared  for by allergists have:</vt:lpstr>
      <vt:lpstr>Allergists save healthcare costs for people  with allergies too.</vt:lpstr>
      <vt:lpstr>Specialist treatment saves healthcare costs.  </vt:lpstr>
      <vt:lpstr>Improved asthma outcomes</vt:lpstr>
      <vt:lpstr>National government guidelines recommend  specialist care if patient:</vt:lpstr>
      <vt:lpstr>National government guidelines recommend  specialist care if patient (continued):</vt:lpstr>
      <vt:lpstr>Specialist care means improved quality of life.</vt:lpstr>
      <vt:lpstr>PowerPoint Presentation</vt:lpstr>
      <vt:lpstr>Sources:</vt:lpstr>
      <vt:lpstr>Sources: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Allergy and Asthma Expert</dc:title>
  <dc:creator>Tammy Spejcher</dc:creator>
  <cp:lastModifiedBy>Cathy Hodson</cp:lastModifiedBy>
  <cp:revision>3</cp:revision>
  <cp:lastPrinted>2020-04-27T16:35:20Z</cp:lastPrinted>
  <dcterms:created xsi:type="dcterms:W3CDTF">2020-04-28T17:25:45Z</dcterms:created>
  <dcterms:modified xsi:type="dcterms:W3CDTF">2025-04-23T20:58:19Z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0x010100554403AE2B9B4B429A8907C1DFC724A4</vt:lpwstr>
  </property>
</Properties>
</file>